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notesSlides/notesSlide4.xml" ContentType="application/vnd.openxmlformats-officedocument.presentationml.notesSlide+xml"/>
  <Override PartName="/ppt/ink/ink6.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7" r:id="rId8"/>
    <p:sldId id="262" r:id="rId9"/>
    <p:sldId id="263" r:id="rId10"/>
    <p:sldId id="264" r:id="rId11"/>
    <p:sldId id="265" r:id="rId12"/>
    <p:sldId id="266" r:id="rId13"/>
  </p:sldIdLst>
  <p:sldSz cx="14630400" cy="8229600"/>
  <p:notesSz cx="8229600" cy="14630400"/>
  <p:embeddedFontLst>
    <p:embeddedFont>
      <p:font typeface="Bitter Medium" panose="020B0604020202020204" charset="0"/>
      <p:regular r:id="rId15"/>
    </p:embeddedFont>
    <p:embeddedFont>
      <p:font typeface="Cambria" panose="02040503050406030204" pitchFamily="18" charset="0"/>
      <p:regular r:id="rId16"/>
      <p:bold r:id="rId17"/>
      <p:italic r:id="rId18"/>
      <p:boldItalic r:id="rId19"/>
    </p:embeddedFont>
    <p:embeddedFont>
      <p:font typeface="Open Sans" panose="020B0606030504020204" pitchFamily="3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9T13:10:54.87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1,'50'54,"-36"-37,1 0,1-2,1 1,0-2,0 0,24 13,69 41,-83-49,1-1,0-1,2-2,56 22,206 41,-211-59,175 65,-119-35,-59-20,86 47,16 7,-148-69,0 1,-1 2,44 32,78 74,-81-62,118 105,298 339,117 242,-471-575,1429 1830,-773-1031,-728-903,104 121,-138-153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9T15:33:58.36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9T13:13:43.914"/>
    </inkml:context>
    <inkml:brush xml:id="br0">
      <inkml:brushProperty name="width" value="0.35" units="cm"/>
      <inkml:brushProperty name="height" value="0.35" units="cm"/>
      <inkml:brushProperty name="color" value="#FFFFFF"/>
    </inkml:brush>
  </inkml:definitions>
  <inkml:trace contextRef="#ctx0" brushRef="#br0">3799 312 24575,'-30'2'0,"-1"1"0,-50 12 0,41-7 0,-19 6 0,38-8 0,0-1 0,-39 3 0,-331-6 0,194-4 0,176 3 0,0-1 0,0-1 0,0-1 0,0-1 0,0 0 0,-39-13 0,37 8 0,0 1 0,-1 0 0,0 2 0,-40-3 0,-98 5 0,142 3 0,-10-1 0,1-2 0,-43-8 0,39 4 0,-51-2 0,54 8 0,-1-1 0,-46-10 0,60 8 0,0-1 0,1-1 0,0 0 0,0-1 0,0-1 0,-14-10 0,16 10 0,-1 0 0,0 0 0,0 2 0,-1 0 0,0 1 0,0 0 0,0 1 0,0 1 0,-1 1 0,1 0 0,-1 1 0,-23 2 0,-828 2 0,837-5 0,0-1 0,-36-8 0,34 5 0,-53-4 0,54 9 0,-245 4 0,264 0 0,0 1 0,1 0 0,-1 1 0,1 0 0,0 1 0,0 0 0,1 1 0,0 1 0,0-1 0,-19 20 0,28-26 0,0 1 0,0 0 0,0 0 0,0 1 0,1-1 0,-1 0 0,1 1 0,-1-1 0,1 1 0,0-1 0,0 1 0,0-1 0,0 1 0,1 0 0,-1-1 0,0 1 0,1 0 0,0 0 0,0 4 0,1-3 0,0 1 0,0-1 0,0 0 0,1 0 0,-1-1 0,1 1 0,0 0 0,0 0 0,0-1 0,1 1 0,5 5 0,6 5 0,2 0 0,0-1 0,0 0 0,23 12 0,-29-19 0,11 8 0,-7-3 0,1-2 0,0 0 0,32 13 0,-44-20 0,1-1 0,-1 0 0,1 0 0,0 0 0,-1 0 0,1-1 0,0 1 0,0-1 0,0 0 0,0 0 0,-1-1 0,1 1 0,0-1 0,0 1 0,-1-1 0,1-1 0,0 1 0,-1 0 0,1-1 0,-1 0 0,0 0 0,1 0 0,4-4 0,21-22 0,25-34 0,13-12 0,-1-3 0,3-1 0,-59 69 0,-1 0 0,2 1 0,-1 0 0,1 1 0,0 0 0,14-6 0,-3 5 0,0 0 0,0 1 0,1 1 0,0 2 0,47-4 0,120 8 0,-90 2 0,439-2 0,-508-1 0,62-12 0,1-1 0,212 10 0,-182 5 0,-97 2 0,-1 0 0,1 2 0,-1 0 0,0 2 0,45 18 0,-23-8 0,205 78 0,-103-37 0,-105-41 0,-24-8 0,0 0 0,1-2 0,0-1 0,1 0 0,40 4 0,-46-10 0,19 2 0,1 1 0,40 9 0,108 19 0,-174-28 0,15 3 0,-26-6 0,0 0 0,0 0 0,0 0 0,0 0 0,0 0 0,0 0 0,0 0 0,0 0 0,0 1 0,0-1 0,0 0 0,0 0 0,0 0 0,0 0 0,0 0 0,0 0 0,0 0 0,0 0 0,0 0 0,0 0 0,-1 0 0,1 0 0,0 0 0,0 0 0,0 0 0,0 0 0,0 0 0,0 0 0,0 0 0,0 0 0,0 1 0,0-1 0,0 0 0,0 0 0,0 0 0,0 0 0,0 0 0,0 0 0,0 0 0,0 0 0,0 0 0,1 0 0,-1 0 0,0 0 0,0 0 0,0 0 0,0 0 0,0 0 0,0 0 0,0 1 0,0-1 0,0 0 0,-18 1 0,-6-1-1365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9T13:10:58.144"/>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9T13:10:58.54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9T13:28:24.889"/>
    </inkml:context>
    <inkml:brush xml:id="br0">
      <inkml:brushProperty name="width" value="0.35" units="cm"/>
      <inkml:brushProperty name="height" value="0.35" units="cm"/>
      <inkml:brushProperty name="color" value="#FFFFFF"/>
    </inkml:brush>
  </inkml:definitions>
  <inkml:trace contextRef="#ctx0" brushRef="#br0">1 0 24575,'3459'0'0,"-3440"2"-227,0 1-1,0 0 1,-1 2-1,0 0 1,26 10-1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9T13:14:19.123"/>
    </inkml:context>
    <inkml:brush xml:id="br0">
      <inkml:brushProperty name="width" value="0.35" units="cm"/>
      <inkml:brushProperty name="height" value="0.35" units="cm"/>
      <inkml:brushProperty name="color" value="#FFFFFF"/>
    </inkml:brush>
  </inkml:definitions>
  <inkml:trace contextRef="#ctx0" brushRef="#br0">3939 315 24575,'-122'-2'0,"-130"5"0,164 11 0,58-8 0,-38 3 0,57-8 0,0 0 0,1 1 0,-1 0 0,1 1 0,-1 0 0,1 1 0,0 0 0,0 1 0,-15 9 0,15-9 0,1-1 0,-2 0 0,1 0 0,0-1 0,-1 0 0,0-1 0,1 0 0,-15 0 0,-93-3 0,60-2 0,-531 3 0,566 1 0,0 2 0,0 0 0,-31 10 0,20-5 0,-16 5 0,31-7 0,-1-1 0,0-1 0,-24 1 0,-243-3 0,140-4 0,128 3 0,-1 1 0,1 1 0,-23 6 0,19-3 0,-40 3 0,-113-9 0,-19 2 0,99 12 0,63-7 0,-55 2 0,-276-8 0,170-2 0,181 0 0,0 0 0,0-1 0,0-1 0,0 1 0,0-2 0,-12-5 0,-73-35 0,84 37 0,7 4 0,0 0 0,1-1 0,-1 0 0,1 0 0,0-1 0,0 0 0,0 0 0,1 0 0,0-1 0,0 1 0,0-1 0,-4-8 0,6 9 0,1-1 0,0 0 0,-1 0 0,2 0 0,-1-1 0,1 1 0,0 0 0,0-1 0,1 1 0,0-1 0,0 1 0,1 0 0,-1-1 0,4-10 0,-2 10 0,0 0 0,0 0 0,1 0 0,0 0 0,0 1 0,1-1 0,-1 1 0,1 0 0,1 0 0,-1 0 0,1 1 0,8-7 0,6-4 0,0 1 0,30-17 0,20-15 0,-59 38 0,0 1 0,1-1 0,0 2 0,0 0 0,1 0 0,-1 1 0,2 0 0,-1 1 0,0 1 0,1 0 0,0 0 0,0 1 0,0 1 0,15-1 0,52 1 0,88 8 0,-161-5 0,0 0 0,0 1 0,0 0 0,0 0 0,0 1 0,0-1 0,0 1 0,-1 1 0,0 0 0,0-1 0,0 2 0,0-1 0,0 1 0,-1 0 0,0 0 0,0 0 0,0 1 0,-1 0 0,1 0 0,4 9 0,-7-10 0,1 1 0,0-1 0,-1 1 0,0 0 0,-1-1 0,1 1 0,-1 0 0,0 0 0,-1 0 0,1 0 0,-1 1 0,0-1 0,-1 0 0,0 0 0,0 0 0,0 0 0,0 0 0,-1-1 0,0 1 0,0 0 0,-1-1 0,1 1 0,-1-1 0,-6 7 0,4-4 0,-1 0 0,0 0 0,-1-1 0,0 0 0,0 0 0,0-1 0,-1 0 0,0 0 0,0-1 0,0 0 0,-1 0 0,0-1 0,0 0 0,0 0 0,0-1 0,-1-1 0,1 0 0,-1 0 0,0 0 0,-13-1 0,-3 0 0,5 1 0,0-2 0,0 0 0,-1-1 0,1-1 0,-26-6 0,47 8 0,-1 0 0,0-1 0,1 1 0,-1 0 0,0 0 0,0 0 0,1 0 0,-1-1 0,1 1 0,-1 0 0,0-1 0,1 1 0,-1-1 0,1 1 0,-1 0 0,0-1 0,1 1 0,-1-1 0,1 1 0,0-1 0,-1 0 0,1 1 0,-1-2 0,13-5 0,32-2 0,-40 9 0,124-29 0,-93 19 0,0 2 0,0 2 0,54-4 0,282 12 0,-340-1 0,0 2 0,36 8 0,-34-4 0,53 2 0,-13-9 0,-39-1 0,1 2 0,-1 1 0,38 7 0,-10 5 0,-17-2 0,2-3 0,-1-2 0,64 3 0,-77-10 0,0 1 0,34 7 0,-50-5 0,0 1 0,0 1 0,-1 0 0,0 1 0,28 15 0,-20-9 0,1-2 0,0-1 0,0-1 0,39 8 0,-30-9 0,-1 2 0,34 14 0,-22-8 0,1-1 0,1-2 0,94 10 0,-58-10 0,-12 0 0,116 2 0,60-16-1365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9T13:13:05.351"/>
    </inkml:context>
    <inkml:brush xml:id="br0">
      <inkml:brushProperty name="width" value="0.35" units="cm"/>
      <inkml:brushProperty name="height" value="0.35" units="cm"/>
      <inkml:brushProperty name="color" value="#FFFFFF"/>
    </inkml:brush>
  </inkml:definitions>
  <inkml:trace contextRef="#ctx0" brushRef="#br0">0 157 24575,'89'1'0,"101"-3"0,-61-25 0,-47 11 0,-59 10 0,1 1 0,29-2 0,299 5 0,-177 4 0,-155-3 0,-1-1 0,1-1 0,21-6 0,-18 4 0,41-5 0,-39 7 0,-1-1 0,1-1 0,38-14 0,-40 11 0,1 1 0,0 1 0,45-4 0,300 8 0,-180 4 0,895-2 0,-1064 1 0,-1 1 0,1 1 0,21 6 0,-18-3 0,41 3 0,83-7-166,-110-3-1033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9T13:13:27.249"/>
    </inkml:context>
    <inkml:brush xml:id="br0">
      <inkml:brushProperty name="width" value="0.35" units="cm"/>
      <inkml:brushProperty name="height" value="0.35" units="cm"/>
      <inkml:brushProperty name="color" value="#FFFFFF"/>
    </inkml:brush>
  </inkml:definitions>
  <inkml:trace contextRef="#ctx0" brushRef="#br0">3725 125 24575,'-1829'0'0,"1798"-2"0,1-2 0,-1-1 0,-52-17 0,71 19 0,-26-6 0,-2 2 0,1 1 0,-43 0 0,-122 6 0,81 3 0,-465-3 0,568-2 0,1 0 0,0-1 0,-23-6 0,19 4 0,-41-5 0,33 7 0,-38-9 0,42 6 0,-1 1 0,-32-1 0,47 6 0,0 0 0,1 0 0,-1 2 0,0-1 0,0 2 0,-22 6 0,31-7 0,-1-1 0,1 1 0,0 1 0,0-1 0,0 1 0,0-1 0,0 1 0,1 0 0,-1 1 0,1-1 0,0 0 0,0 1 0,0 0 0,0 0 0,1 0 0,0 0 0,-1 0 0,2 0 0,-1 1 0,0-1 0,1 0 0,-2 6 0,0 6 0,1 0 0,0-1 0,0 1 0,2 0 0,0 0 0,1 0 0,0-1 0,2 1 0,0 0 0,8 27 0,-9-40 19,-1-1 0,1 1 0,0 0 0,0-1 0,0 1 0,0-1 0,0 1 0,0-1 0,1 0 0,-1 0 0,1 0 0,-1-1 0,1 1 0,0 0 0,0-1 0,0 0 0,5 2 0,1-1-361,1 0 1,-1 0 0,0-1-1,16 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9T15:33:51.922"/>
    </inkml:context>
    <inkml:brush xml:id="br0">
      <inkml:brushProperty name="width" value="0.35" units="cm"/>
      <inkml:brushProperty name="height" value="0.35" units="cm"/>
      <inkml:brushProperty name="color" value="#FFFFFF"/>
    </inkml:brush>
  </inkml:definitions>
  <inkml:trace contextRef="#ctx0" brushRef="#br0">3341 95 24575,'-12'0'0,"1"0"0,-1-1 0,1 0 0,-1-1 0,1 0 0,-1-1 0,1 0 0,0 0 0,0-2 0,1 1 0,-13-8 0,15 7 0,-5-2 0,1 0 0,-1 0 0,-1 1 0,1 0 0,-1 2 0,0-1 0,0 2 0,-1 0 0,-18-2 0,18 5 0,1 0 0,-1 1 0,0 0 0,1 1 0,-1 1 0,1 0 0,-1 1 0,1 0 0,1 2 0,-17 7 0,15-7 0,1 0 0,-1-2 0,0 0 0,0 0 0,-1-1 0,-26 1 0,-99-6 0,60-1 0,-1189 3 0,1251-1 0,-1-1 0,1-1 0,-23-6 0,19 4 0,-40-5 0,-312 7 0,193 5 0,-307-2-1365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9T15:33:57.9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064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customXml" Target="../ink/ink11.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5.png"/><Relationship Id="rId10" Type="http://schemas.openxmlformats.org/officeDocument/2006/relationships/image" Target="../media/image7.png"/><Relationship Id="rId4" Type="http://schemas.openxmlformats.org/officeDocument/2006/relationships/customXml" Target="../ink/ink1.xml"/><Relationship Id="rId9" Type="http://schemas.openxmlformats.org/officeDocument/2006/relationships/customXml" Target="../ink/ink4.xml"/></Relationships>
</file>

<file path=ppt/slides/_rels/slide3.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customXml" Target="../ink/ink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10.xml"/><Relationship Id="rId5" Type="http://schemas.openxmlformats.org/officeDocument/2006/relationships/image" Target="../media/image14.png"/><Relationship Id="rId4" Type="http://schemas.openxmlformats.org/officeDocument/2006/relationships/customXml" Target="../ink/ink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952262"/>
            <a:ext cx="4919305" cy="6324957"/>
          </a:xfrm>
          <a:prstGeom prst="rect">
            <a:avLst/>
          </a:prstGeom>
        </p:spPr>
      </p:pic>
      <p:sp>
        <p:nvSpPr>
          <p:cNvPr id="4" name="Text 0"/>
          <p:cNvSpPr/>
          <p:nvPr/>
        </p:nvSpPr>
        <p:spPr>
          <a:xfrm>
            <a:off x="793790" y="2295882"/>
            <a:ext cx="7556421" cy="2934653"/>
          </a:xfrm>
          <a:prstGeom prst="rect">
            <a:avLst/>
          </a:prstGeom>
          <a:noFill/>
          <a:ln/>
        </p:spPr>
        <p:txBody>
          <a:bodyPr wrap="square" lIns="0" tIns="0" rIns="0" bIns="0" rtlCol="0" anchor="t"/>
          <a:lstStyle/>
          <a:p>
            <a:pPr marL="0" indent="0">
              <a:lnSpc>
                <a:spcPts val="7700"/>
              </a:lnSpc>
              <a:buNone/>
            </a:pPr>
            <a:r>
              <a:rPr lang="en-US" sz="6150" kern="0" spc="-185" dirty="0">
                <a:solidFill>
                  <a:srgbClr val="2C3F42"/>
                </a:solidFill>
                <a:latin typeface="Bitter Medium" pitchFamily="34" charset="0"/>
                <a:ea typeface="Bitter Medium" pitchFamily="34" charset="-122"/>
                <a:cs typeface="Bitter Medium" pitchFamily="34" charset="-120"/>
              </a:rPr>
              <a:t>Telemedicine: A Revolution in Healthcare </a:t>
            </a:r>
            <a:endParaRPr lang="en-US" sz="6150" dirty="0"/>
          </a:p>
        </p:txBody>
      </p:sp>
      <p:sp>
        <p:nvSpPr>
          <p:cNvPr id="5" name="Text 1"/>
          <p:cNvSpPr/>
          <p:nvPr/>
        </p:nvSpPr>
        <p:spPr>
          <a:xfrm>
            <a:off x="793790" y="5570696"/>
            <a:ext cx="75564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59004"/>
            <a:ext cx="8945642"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Collaboration and Patient Education</a:t>
            </a:r>
            <a:endParaRPr lang="en-US" sz="4450" dirty="0"/>
          </a:p>
        </p:txBody>
      </p:sp>
      <p:pic>
        <p:nvPicPr>
          <p:cNvPr id="4" name="Image 1" descr="preencoded.png"/>
          <p:cNvPicPr>
            <a:picLocks noChangeAspect="1"/>
          </p:cNvPicPr>
          <p:nvPr/>
        </p:nvPicPr>
        <p:blipFill>
          <a:blip r:embed="rId4"/>
          <a:stretch>
            <a:fillRect/>
          </a:stretch>
        </p:blipFill>
        <p:spPr>
          <a:xfrm>
            <a:off x="793790" y="4507944"/>
            <a:ext cx="566976" cy="566976"/>
          </a:xfrm>
          <a:prstGeom prst="rect">
            <a:avLst/>
          </a:prstGeom>
        </p:spPr>
      </p:pic>
      <p:sp>
        <p:nvSpPr>
          <p:cNvPr id="5" name="Text 1"/>
          <p:cNvSpPr/>
          <p:nvPr/>
        </p:nvSpPr>
        <p:spPr>
          <a:xfrm>
            <a:off x="793790" y="5301734"/>
            <a:ext cx="3299460"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Collaborative Partnerships</a:t>
            </a:r>
            <a:endParaRPr lang="en-US" sz="2200" dirty="0"/>
          </a:p>
        </p:txBody>
      </p:sp>
      <p:sp>
        <p:nvSpPr>
          <p:cNvPr id="6" name="Text 2"/>
          <p:cNvSpPr/>
          <p:nvPr/>
        </p:nvSpPr>
        <p:spPr>
          <a:xfrm>
            <a:off x="793790" y="5792153"/>
            <a:ext cx="4120753"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Successful telemedicine implementation requires strong collaboration between healthcare providers, technology experts, and policymakers.</a:t>
            </a:r>
            <a:endParaRPr lang="en-US" sz="1750" dirty="0"/>
          </a:p>
        </p:txBody>
      </p:sp>
      <p:pic>
        <p:nvPicPr>
          <p:cNvPr id="7" name="Image 2" descr="preencoded.png"/>
          <p:cNvPicPr>
            <a:picLocks noChangeAspect="1"/>
          </p:cNvPicPr>
          <p:nvPr/>
        </p:nvPicPr>
        <p:blipFill>
          <a:blip r:embed="rId5"/>
          <a:stretch>
            <a:fillRect/>
          </a:stretch>
        </p:blipFill>
        <p:spPr>
          <a:xfrm>
            <a:off x="5254704" y="4507944"/>
            <a:ext cx="566976" cy="566976"/>
          </a:xfrm>
          <a:prstGeom prst="rect">
            <a:avLst/>
          </a:prstGeom>
        </p:spPr>
      </p:pic>
      <p:sp>
        <p:nvSpPr>
          <p:cNvPr id="8" name="Text 3"/>
          <p:cNvSpPr/>
          <p:nvPr/>
        </p:nvSpPr>
        <p:spPr>
          <a:xfrm>
            <a:off x="5254704" y="5301734"/>
            <a:ext cx="3848933"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Patient Education and Training</a:t>
            </a:r>
            <a:endParaRPr lang="en-US" sz="2200" dirty="0"/>
          </a:p>
        </p:txBody>
      </p:sp>
      <p:sp>
        <p:nvSpPr>
          <p:cNvPr id="9" name="Text 4"/>
          <p:cNvSpPr/>
          <p:nvPr/>
        </p:nvSpPr>
        <p:spPr>
          <a:xfrm>
            <a:off x="5254704" y="5792153"/>
            <a:ext cx="4120872" cy="1814513"/>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To promote the adoption of telemedicine, patients need to be educated about its benefits, functionalities, and how to utilize the platform effectively. </a:t>
            </a:r>
            <a:endParaRPr lang="en-US" sz="1750" dirty="0"/>
          </a:p>
        </p:txBody>
      </p:sp>
      <p:pic>
        <p:nvPicPr>
          <p:cNvPr id="10" name="Image 3" descr="preencoded.png"/>
          <p:cNvPicPr>
            <a:picLocks noChangeAspect="1"/>
          </p:cNvPicPr>
          <p:nvPr/>
        </p:nvPicPr>
        <p:blipFill>
          <a:blip r:embed="rId6"/>
          <a:stretch>
            <a:fillRect/>
          </a:stretch>
        </p:blipFill>
        <p:spPr>
          <a:xfrm>
            <a:off x="9715738" y="4507944"/>
            <a:ext cx="566976" cy="566976"/>
          </a:xfrm>
          <a:prstGeom prst="rect">
            <a:avLst/>
          </a:prstGeom>
        </p:spPr>
      </p:pic>
      <p:sp>
        <p:nvSpPr>
          <p:cNvPr id="11" name="Text 5"/>
          <p:cNvSpPr/>
          <p:nvPr/>
        </p:nvSpPr>
        <p:spPr>
          <a:xfrm>
            <a:off x="9715738" y="5301734"/>
            <a:ext cx="3762494"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Building Trust and Confidence</a:t>
            </a:r>
            <a:endParaRPr lang="en-US" sz="2200" dirty="0"/>
          </a:p>
        </p:txBody>
      </p:sp>
      <p:sp>
        <p:nvSpPr>
          <p:cNvPr id="12" name="Text 6"/>
          <p:cNvSpPr/>
          <p:nvPr/>
        </p:nvSpPr>
        <p:spPr>
          <a:xfrm>
            <a:off x="9715738" y="5792153"/>
            <a:ext cx="4120753"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Addressing patient concerns regarding privacy, security, and the quality of care is crucial to build trust and encourage wider adoption of telemedicine services.</a:t>
            </a:r>
            <a:endParaRPr lang="en-US" sz="1750" dirty="0"/>
          </a:p>
        </p:txBody>
      </p:sp>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3F7AA846-A58A-6F06-7F77-04B1903EABE6}"/>
                  </a:ext>
                </a:extLst>
              </p14:cNvPr>
              <p14:cNvContentPartPr/>
              <p14:nvPr/>
            </p14:nvContentPartPr>
            <p14:xfrm>
              <a:off x="12983918" y="7883403"/>
              <a:ext cx="1367640" cy="170280"/>
            </p14:xfrm>
          </p:contentPart>
        </mc:Choice>
        <mc:Fallback>
          <p:pic>
            <p:nvPicPr>
              <p:cNvPr id="13" name="Ink 12">
                <a:extLst>
                  <a:ext uri="{FF2B5EF4-FFF2-40B4-BE49-F238E27FC236}">
                    <a16:creationId xmlns:a16="http://schemas.microsoft.com/office/drawing/2014/main" id="{3F7AA846-A58A-6F06-7F77-04B1903EABE6}"/>
                  </a:ext>
                </a:extLst>
              </p:cNvPr>
              <p:cNvPicPr/>
              <p:nvPr/>
            </p:nvPicPr>
            <p:blipFill>
              <a:blip r:embed="rId8"/>
              <a:stretch>
                <a:fillRect/>
              </a:stretch>
            </p:blipFill>
            <p:spPr>
              <a:xfrm>
                <a:off x="12921278" y="7820403"/>
                <a:ext cx="1493280" cy="29592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8300" y="819745"/>
            <a:ext cx="7305318" cy="614601"/>
          </a:xfrm>
          <a:prstGeom prst="rect">
            <a:avLst/>
          </a:prstGeom>
          <a:noFill/>
          <a:ln/>
        </p:spPr>
        <p:txBody>
          <a:bodyPr wrap="none" lIns="0" tIns="0" rIns="0" bIns="0" rtlCol="0" anchor="t"/>
          <a:lstStyle/>
          <a:p>
            <a:pPr marL="0" indent="0">
              <a:lnSpc>
                <a:spcPts val="4800"/>
              </a:lnSpc>
              <a:buNone/>
            </a:pPr>
            <a:r>
              <a:rPr lang="en-US" sz="3850" kern="0" spc="-116" dirty="0">
                <a:solidFill>
                  <a:srgbClr val="2C3F42"/>
                </a:solidFill>
                <a:latin typeface="Bitter Medium" pitchFamily="34" charset="0"/>
                <a:ea typeface="Bitter Medium" pitchFamily="34" charset="-122"/>
                <a:cs typeface="Bitter Medium" pitchFamily="34" charset="-120"/>
              </a:rPr>
              <a:t>Future Directions in Telemedicine</a:t>
            </a:r>
            <a:endParaRPr lang="en-US" sz="3850" dirty="0"/>
          </a:p>
        </p:txBody>
      </p:sp>
      <p:sp>
        <p:nvSpPr>
          <p:cNvPr id="4" name="Shape 1"/>
          <p:cNvSpPr/>
          <p:nvPr/>
        </p:nvSpPr>
        <p:spPr>
          <a:xfrm>
            <a:off x="971788" y="1729264"/>
            <a:ext cx="22860" cy="5680591"/>
          </a:xfrm>
          <a:prstGeom prst="roundRect">
            <a:avLst>
              <a:gd name="adj" fmla="val 361343"/>
            </a:avLst>
          </a:prstGeom>
          <a:solidFill>
            <a:srgbClr val="E2C8B5"/>
          </a:solidFill>
          <a:ln/>
        </p:spPr>
      </p:sp>
      <p:sp>
        <p:nvSpPr>
          <p:cNvPr id="5" name="Shape 2"/>
          <p:cNvSpPr/>
          <p:nvPr/>
        </p:nvSpPr>
        <p:spPr>
          <a:xfrm>
            <a:off x="1181576" y="2160270"/>
            <a:ext cx="688300" cy="22860"/>
          </a:xfrm>
          <a:prstGeom prst="roundRect">
            <a:avLst>
              <a:gd name="adj" fmla="val 361343"/>
            </a:avLst>
          </a:prstGeom>
          <a:solidFill>
            <a:srgbClr val="E2C8B5"/>
          </a:solidFill>
          <a:ln/>
        </p:spPr>
      </p:sp>
      <p:sp>
        <p:nvSpPr>
          <p:cNvPr id="6" name="Shape 3"/>
          <p:cNvSpPr/>
          <p:nvPr/>
        </p:nvSpPr>
        <p:spPr>
          <a:xfrm>
            <a:off x="762000" y="1950482"/>
            <a:ext cx="442436" cy="442436"/>
          </a:xfrm>
          <a:prstGeom prst="roundRect">
            <a:avLst>
              <a:gd name="adj" fmla="val 18670"/>
            </a:avLst>
          </a:prstGeom>
          <a:solidFill>
            <a:srgbClr val="FCE2CF"/>
          </a:solidFill>
          <a:ln w="7620">
            <a:solidFill>
              <a:srgbClr val="E2C8B5"/>
            </a:solidFill>
            <a:prstDash val="solid"/>
          </a:ln>
        </p:spPr>
      </p:sp>
      <p:sp>
        <p:nvSpPr>
          <p:cNvPr id="7" name="Text 4"/>
          <p:cNvSpPr/>
          <p:nvPr/>
        </p:nvSpPr>
        <p:spPr>
          <a:xfrm>
            <a:off x="926425" y="2024182"/>
            <a:ext cx="113586" cy="295037"/>
          </a:xfrm>
          <a:prstGeom prst="rect">
            <a:avLst/>
          </a:prstGeom>
          <a:noFill/>
          <a:ln/>
        </p:spPr>
        <p:txBody>
          <a:bodyPr wrap="none" lIns="0" tIns="0" rIns="0" bIns="0" rtlCol="0" anchor="t"/>
          <a:lstStyle/>
          <a:p>
            <a:pPr marL="0" indent="0" algn="ctr">
              <a:lnSpc>
                <a:spcPts val="2300"/>
              </a:lnSpc>
              <a:buNone/>
            </a:pPr>
            <a:r>
              <a:rPr lang="en-US" sz="2300" kern="0" spc="-70" dirty="0">
                <a:solidFill>
                  <a:srgbClr val="2B2E3C"/>
                </a:solidFill>
                <a:latin typeface="Bitter Medium" pitchFamily="34" charset="0"/>
                <a:ea typeface="Bitter Medium" pitchFamily="34" charset="-122"/>
                <a:cs typeface="Bitter Medium" pitchFamily="34" charset="-120"/>
              </a:rPr>
              <a:t>1</a:t>
            </a:r>
            <a:endParaRPr lang="en-US" sz="2300" dirty="0"/>
          </a:p>
        </p:txBody>
      </p:sp>
      <p:sp>
        <p:nvSpPr>
          <p:cNvPr id="8" name="Text 5"/>
          <p:cNvSpPr/>
          <p:nvPr/>
        </p:nvSpPr>
        <p:spPr>
          <a:xfrm>
            <a:off x="2064901" y="1925836"/>
            <a:ext cx="5135523" cy="307300"/>
          </a:xfrm>
          <a:prstGeom prst="rect">
            <a:avLst/>
          </a:prstGeom>
          <a:noFill/>
          <a:ln/>
        </p:spPr>
        <p:txBody>
          <a:bodyPr wrap="none" lIns="0" tIns="0" rIns="0" bIns="0" rtlCol="0" anchor="t"/>
          <a:lstStyle/>
          <a:p>
            <a:pPr marL="0" indent="0" algn="l">
              <a:lnSpc>
                <a:spcPts val="2400"/>
              </a:lnSpc>
              <a:buNone/>
            </a:pPr>
            <a:r>
              <a:rPr lang="en-US" sz="1900" kern="0" spc="-58" dirty="0">
                <a:solidFill>
                  <a:srgbClr val="2B2E3C"/>
                </a:solidFill>
                <a:latin typeface="Bitter Medium" pitchFamily="34" charset="0"/>
                <a:ea typeface="Bitter Medium" pitchFamily="34" charset="-122"/>
                <a:cs typeface="Bitter Medium" pitchFamily="34" charset="-120"/>
              </a:rPr>
              <a:t>Artificial Intelligence (AI) and Machine Learning</a:t>
            </a:r>
            <a:endParaRPr lang="en-US" sz="1900" dirty="0"/>
          </a:p>
        </p:txBody>
      </p:sp>
      <p:sp>
        <p:nvSpPr>
          <p:cNvPr id="9" name="Text 6"/>
          <p:cNvSpPr/>
          <p:nvPr/>
        </p:nvSpPr>
        <p:spPr>
          <a:xfrm>
            <a:off x="2064901" y="2351127"/>
            <a:ext cx="6390799" cy="944047"/>
          </a:xfrm>
          <a:prstGeom prst="rect">
            <a:avLst/>
          </a:prstGeom>
          <a:noFill/>
          <a:ln/>
        </p:spPr>
        <p:txBody>
          <a:bodyPr wrap="square" lIns="0" tIns="0" rIns="0" bIns="0" rtlCol="0" anchor="t"/>
          <a:lstStyle/>
          <a:p>
            <a:pPr marL="0" indent="0" algn="l">
              <a:lnSpc>
                <a:spcPts val="2450"/>
              </a:lnSpc>
              <a:buNone/>
            </a:pPr>
            <a:r>
              <a:rPr lang="en-US" sz="1500" kern="0" spc="-31" dirty="0">
                <a:solidFill>
                  <a:srgbClr val="2B2E3C"/>
                </a:solidFill>
                <a:latin typeface="Open Sans" pitchFamily="34" charset="0"/>
                <a:ea typeface="Open Sans" pitchFamily="34" charset="-122"/>
                <a:cs typeface="Open Sans" pitchFamily="34" charset="-120"/>
              </a:rPr>
              <a:t>AI-powered tools can analyze patient data to identify potential health risks, personalize treatment plans, and enhance the efficiency of healthcare delivery.</a:t>
            </a:r>
            <a:endParaRPr lang="en-US" sz="1500" dirty="0"/>
          </a:p>
        </p:txBody>
      </p:sp>
      <p:sp>
        <p:nvSpPr>
          <p:cNvPr id="10" name="Shape 7"/>
          <p:cNvSpPr/>
          <p:nvPr/>
        </p:nvSpPr>
        <p:spPr>
          <a:xfrm>
            <a:off x="1181576" y="4119324"/>
            <a:ext cx="688300" cy="22860"/>
          </a:xfrm>
          <a:prstGeom prst="roundRect">
            <a:avLst>
              <a:gd name="adj" fmla="val 361343"/>
            </a:avLst>
          </a:prstGeom>
          <a:solidFill>
            <a:srgbClr val="E2C8B5"/>
          </a:solidFill>
          <a:ln/>
        </p:spPr>
      </p:sp>
      <p:sp>
        <p:nvSpPr>
          <p:cNvPr id="11" name="Shape 8"/>
          <p:cNvSpPr/>
          <p:nvPr/>
        </p:nvSpPr>
        <p:spPr>
          <a:xfrm>
            <a:off x="762000" y="3909536"/>
            <a:ext cx="442436" cy="442436"/>
          </a:xfrm>
          <a:prstGeom prst="roundRect">
            <a:avLst>
              <a:gd name="adj" fmla="val 18670"/>
            </a:avLst>
          </a:prstGeom>
          <a:solidFill>
            <a:srgbClr val="FCE2CF"/>
          </a:solidFill>
          <a:ln w="7620">
            <a:solidFill>
              <a:srgbClr val="E2C8B5"/>
            </a:solidFill>
            <a:prstDash val="solid"/>
          </a:ln>
        </p:spPr>
      </p:sp>
      <p:sp>
        <p:nvSpPr>
          <p:cNvPr id="12" name="Text 9"/>
          <p:cNvSpPr/>
          <p:nvPr/>
        </p:nvSpPr>
        <p:spPr>
          <a:xfrm>
            <a:off x="906423" y="3983236"/>
            <a:ext cx="153472" cy="295037"/>
          </a:xfrm>
          <a:prstGeom prst="rect">
            <a:avLst/>
          </a:prstGeom>
          <a:noFill/>
          <a:ln/>
        </p:spPr>
        <p:txBody>
          <a:bodyPr wrap="none" lIns="0" tIns="0" rIns="0" bIns="0" rtlCol="0" anchor="t"/>
          <a:lstStyle/>
          <a:p>
            <a:pPr marL="0" indent="0" algn="ctr">
              <a:lnSpc>
                <a:spcPts val="2300"/>
              </a:lnSpc>
              <a:buNone/>
            </a:pPr>
            <a:r>
              <a:rPr lang="en-US" sz="2300" kern="0" spc="-70" dirty="0">
                <a:solidFill>
                  <a:srgbClr val="2B2E3C"/>
                </a:solidFill>
                <a:latin typeface="Bitter Medium" pitchFamily="34" charset="0"/>
                <a:ea typeface="Bitter Medium" pitchFamily="34" charset="-122"/>
                <a:cs typeface="Bitter Medium" pitchFamily="34" charset="-120"/>
              </a:rPr>
              <a:t>2</a:t>
            </a:r>
            <a:endParaRPr lang="en-US" sz="2300" dirty="0"/>
          </a:p>
        </p:txBody>
      </p:sp>
      <p:sp>
        <p:nvSpPr>
          <p:cNvPr id="13" name="Text 10"/>
          <p:cNvSpPr/>
          <p:nvPr/>
        </p:nvSpPr>
        <p:spPr>
          <a:xfrm>
            <a:off x="2064901" y="3884890"/>
            <a:ext cx="2458403" cy="307300"/>
          </a:xfrm>
          <a:prstGeom prst="rect">
            <a:avLst/>
          </a:prstGeom>
          <a:noFill/>
          <a:ln/>
        </p:spPr>
        <p:txBody>
          <a:bodyPr wrap="none" lIns="0" tIns="0" rIns="0" bIns="0" rtlCol="0" anchor="t"/>
          <a:lstStyle/>
          <a:p>
            <a:pPr marL="0" indent="0" algn="l">
              <a:lnSpc>
                <a:spcPts val="2400"/>
              </a:lnSpc>
              <a:buNone/>
            </a:pPr>
            <a:r>
              <a:rPr lang="en-US" sz="1900" kern="0" spc="-58" dirty="0">
                <a:solidFill>
                  <a:srgbClr val="2B2E3C"/>
                </a:solidFill>
                <a:latin typeface="Bitter Medium" pitchFamily="34" charset="0"/>
                <a:ea typeface="Bitter Medium" pitchFamily="34" charset="-122"/>
                <a:cs typeface="Bitter Medium" pitchFamily="34" charset="-120"/>
              </a:rPr>
              <a:t>Virtual Reality (VR)</a:t>
            </a:r>
            <a:endParaRPr lang="en-US" sz="1900" dirty="0"/>
          </a:p>
        </p:txBody>
      </p:sp>
      <p:sp>
        <p:nvSpPr>
          <p:cNvPr id="14" name="Text 11"/>
          <p:cNvSpPr/>
          <p:nvPr/>
        </p:nvSpPr>
        <p:spPr>
          <a:xfrm>
            <a:off x="2064901" y="4310182"/>
            <a:ext cx="6390799" cy="944047"/>
          </a:xfrm>
          <a:prstGeom prst="rect">
            <a:avLst/>
          </a:prstGeom>
          <a:noFill/>
          <a:ln/>
        </p:spPr>
        <p:txBody>
          <a:bodyPr wrap="square" lIns="0" tIns="0" rIns="0" bIns="0" rtlCol="0" anchor="t"/>
          <a:lstStyle/>
          <a:p>
            <a:pPr marL="0" indent="0" algn="l">
              <a:lnSpc>
                <a:spcPts val="2450"/>
              </a:lnSpc>
              <a:buNone/>
            </a:pPr>
            <a:r>
              <a:rPr lang="en-US" sz="1500" kern="0" spc="-31" dirty="0">
                <a:solidFill>
                  <a:srgbClr val="2B2E3C"/>
                </a:solidFill>
                <a:latin typeface="Open Sans" pitchFamily="34" charset="0"/>
                <a:ea typeface="Open Sans" pitchFamily="34" charset="-122"/>
                <a:cs typeface="Open Sans" pitchFamily="34" charset="-120"/>
              </a:rPr>
              <a:t>VR technology can create immersive training simulations for medical professionals, improving their skills and knowledge. It can also be used for patient education and rehabilitation.</a:t>
            </a:r>
            <a:endParaRPr lang="en-US" sz="1500" dirty="0"/>
          </a:p>
        </p:txBody>
      </p:sp>
      <p:sp>
        <p:nvSpPr>
          <p:cNvPr id="15" name="Shape 12"/>
          <p:cNvSpPr/>
          <p:nvPr/>
        </p:nvSpPr>
        <p:spPr>
          <a:xfrm>
            <a:off x="1181576" y="6078379"/>
            <a:ext cx="688300" cy="22860"/>
          </a:xfrm>
          <a:prstGeom prst="roundRect">
            <a:avLst>
              <a:gd name="adj" fmla="val 361343"/>
            </a:avLst>
          </a:prstGeom>
          <a:solidFill>
            <a:srgbClr val="E2C8B5"/>
          </a:solidFill>
          <a:ln/>
        </p:spPr>
      </p:sp>
      <p:sp>
        <p:nvSpPr>
          <p:cNvPr id="16" name="Shape 13"/>
          <p:cNvSpPr/>
          <p:nvPr/>
        </p:nvSpPr>
        <p:spPr>
          <a:xfrm>
            <a:off x="762000" y="5868591"/>
            <a:ext cx="442436" cy="442436"/>
          </a:xfrm>
          <a:prstGeom prst="roundRect">
            <a:avLst>
              <a:gd name="adj" fmla="val 18670"/>
            </a:avLst>
          </a:prstGeom>
          <a:solidFill>
            <a:srgbClr val="FCE2CF"/>
          </a:solidFill>
          <a:ln w="7620">
            <a:solidFill>
              <a:srgbClr val="E2C8B5"/>
            </a:solidFill>
            <a:prstDash val="solid"/>
          </a:ln>
        </p:spPr>
      </p:sp>
      <p:sp>
        <p:nvSpPr>
          <p:cNvPr id="17" name="Text 14"/>
          <p:cNvSpPr/>
          <p:nvPr/>
        </p:nvSpPr>
        <p:spPr>
          <a:xfrm>
            <a:off x="903208" y="5942290"/>
            <a:ext cx="159901" cy="295037"/>
          </a:xfrm>
          <a:prstGeom prst="rect">
            <a:avLst/>
          </a:prstGeom>
          <a:noFill/>
          <a:ln/>
        </p:spPr>
        <p:txBody>
          <a:bodyPr wrap="none" lIns="0" tIns="0" rIns="0" bIns="0" rtlCol="0" anchor="t"/>
          <a:lstStyle/>
          <a:p>
            <a:pPr marL="0" indent="0" algn="ctr">
              <a:lnSpc>
                <a:spcPts val="2300"/>
              </a:lnSpc>
              <a:buNone/>
            </a:pPr>
            <a:r>
              <a:rPr lang="en-US" sz="2300" kern="0" spc="-70" dirty="0">
                <a:solidFill>
                  <a:srgbClr val="2B2E3C"/>
                </a:solidFill>
                <a:latin typeface="Bitter Medium" pitchFamily="34" charset="0"/>
                <a:ea typeface="Bitter Medium" pitchFamily="34" charset="-122"/>
                <a:cs typeface="Bitter Medium" pitchFamily="34" charset="-120"/>
              </a:rPr>
              <a:t>3</a:t>
            </a:r>
            <a:endParaRPr lang="en-US" sz="2300" dirty="0"/>
          </a:p>
        </p:txBody>
      </p:sp>
      <p:sp>
        <p:nvSpPr>
          <p:cNvPr id="18" name="Text 15"/>
          <p:cNvSpPr/>
          <p:nvPr/>
        </p:nvSpPr>
        <p:spPr>
          <a:xfrm>
            <a:off x="2064901" y="5843945"/>
            <a:ext cx="2458403" cy="307300"/>
          </a:xfrm>
          <a:prstGeom prst="rect">
            <a:avLst/>
          </a:prstGeom>
          <a:noFill/>
          <a:ln/>
        </p:spPr>
        <p:txBody>
          <a:bodyPr wrap="none" lIns="0" tIns="0" rIns="0" bIns="0" rtlCol="0" anchor="t"/>
          <a:lstStyle/>
          <a:p>
            <a:pPr marL="0" indent="0" algn="l">
              <a:lnSpc>
                <a:spcPts val="2400"/>
              </a:lnSpc>
              <a:buNone/>
            </a:pPr>
            <a:r>
              <a:rPr lang="en-US" sz="1900" kern="0" spc="-58" dirty="0">
                <a:solidFill>
                  <a:srgbClr val="2B2E3C"/>
                </a:solidFill>
                <a:latin typeface="Bitter Medium" pitchFamily="34" charset="0"/>
                <a:ea typeface="Bitter Medium" pitchFamily="34" charset="-122"/>
                <a:cs typeface="Bitter Medium" pitchFamily="34" charset="-120"/>
              </a:rPr>
              <a:t>Wearable Devices</a:t>
            </a:r>
            <a:endParaRPr lang="en-US" sz="1900" dirty="0"/>
          </a:p>
        </p:txBody>
      </p:sp>
      <p:sp>
        <p:nvSpPr>
          <p:cNvPr id="19" name="Text 16"/>
          <p:cNvSpPr/>
          <p:nvPr/>
        </p:nvSpPr>
        <p:spPr>
          <a:xfrm>
            <a:off x="2064901" y="6269236"/>
            <a:ext cx="6390799" cy="944047"/>
          </a:xfrm>
          <a:prstGeom prst="rect">
            <a:avLst/>
          </a:prstGeom>
          <a:noFill/>
          <a:ln/>
        </p:spPr>
        <p:txBody>
          <a:bodyPr wrap="square" lIns="0" tIns="0" rIns="0" bIns="0" rtlCol="0" anchor="t"/>
          <a:lstStyle/>
          <a:p>
            <a:pPr marL="0" indent="0" algn="l">
              <a:lnSpc>
                <a:spcPts val="2450"/>
              </a:lnSpc>
              <a:buNone/>
            </a:pPr>
            <a:r>
              <a:rPr lang="en-US" sz="1500" kern="0" spc="-31" dirty="0">
                <a:solidFill>
                  <a:srgbClr val="2B2E3C"/>
                </a:solidFill>
                <a:latin typeface="Open Sans" pitchFamily="34" charset="0"/>
                <a:ea typeface="Open Sans" pitchFamily="34" charset="-122"/>
                <a:cs typeface="Open Sans" pitchFamily="34" charset="-120"/>
              </a:rPr>
              <a:t>Advanced wearable devices can monitor vital signs, provide real-time data to healthcare providers, and facilitate remote patient management, empowering individuals to take control of their health.</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01108"/>
            <a:ext cx="7556421" cy="1417558"/>
          </a:xfrm>
          <a:prstGeom prst="rect">
            <a:avLst/>
          </a:prstGeom>
          <a:noFill/>
          <a:ln/>
        </p:spPr>
        <p:txBody>
          <a:bodyPr wrap="squar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Conclusion: The Future of Healthcare</a:t>
            </a:r>
            <a:endParaRPr lang="en-US" sz="4450" dirty="0"/>
          </a:p>
        </p:txBody>
      </p:sp>
      <p:sp>
        <p:nvSpPr>
          <p:cNvPr id="4" name="Text 1"/>
          <p:cNvSpPr/>
          <p:nvPr/>
        </p:nvSpPr>
        <p:spPr>
          <a:xfrm>
            <a:off x="793790" y="3958828"/>
            <a:ext cx="7556421"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Telemedicine has the potential to transform healthcare delivery, especially in underserved areas. By addressing the challenges and use of emerging technologies, we can unlock the full potential of telemedicine to improve patient outcomes and access to care.  </a:t>
            </a:r>
            <a:endParaRPr lang="en-US" sz="1750" dirty="0"/>
          </a:p>
        </p:txBody>
      </p:sp>
      <p:sp>
        <p:nvSpPr>
          <p:cNvPr id="5" name="Text 2"/>
          <p:cNvSpPr/>
          <p:nvPr/>
        </p:nvSpPr>
        <p:spPr>
          <a:xfrm>
            <a:off x="793790" y="5665589"/>
            <a:ext cx="75564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6558" y="1665000"/>
            <a:ext cx="5670590"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Telemedicine</a:t>
            </a:r>
            <a:endParaRPr lang="en-US" sz="4450" dirty="0"/>
          </a:p>
        </p:txBody>
      </p:sp>
      <p:sp>
        <p:nvSpPr>
          <p:cNvPr id="4" name="Text 1"/>
          <p:cNvSpPr/>
          <p:nvPr/>
        </p:nvSpPr>
        <p:spPr>
          <a:xfrm>
            <a:off x="6206558" y="3495549"/>
            <a:ext cx="7556421" cy="1451610"/>
          </a:xfrm>
          <a:prstGeom prst="rect">
            <a:avLst/>
          </a:prstGeom>
          <a:noFill/>
          <a:ln/>
        </p:spPr>
        <p:txBody>
          <a:bodyPr wrap="square" lIns="0" tIns="0" rIns="0" bIns="0" rtlCol="0" anchor="t"/>
          <a:lstStyle/>
          <a:p>
            <a:pPr marL="0" indent="0">
              <a:lnSpc>
                <a:spcPts val="2850"/>
              </a:lnSpc>
              <a:buNone/>
            </a:pPr>
            <a:r>
              <a:rPr lang="en-US" sz="3200" kern="0" spc="-36" dirty="0">
                <a:solidFill>
                  <a:srgbClr val="2B2E3C"/>
                </a:solidFill>
                <a:latin typeface="Open Sans" pitchFamily="34" charset="0"/>
                <a:ea typeface="Open Sans" pitchFamily="34" charset="-122"/>
                <a:cs typeface="Open Sans" pitchFamily="34" charset="-120"/>
              </a:rPr>
              <a:t>Telemedicine, the remote delivery of healthcare services, has revolutionized the way we access and provide medical care. </a:t>
            </a:r>
          </a:p>
          <a:p>
            <a:pPr marL="0" indent="0">
              <a:lnSpc>
                <a:spcPts val="2850"/>
              </a:lnSpc>
              <a:buNone/>
            </a:pPr>
            <a:endParaRPr lang="en-US" sz="3200" kern="0" spc="-36" dirty="0">
              <a:solidFill>
                <a:srgbClr val="2B2E3C"/>
              </a:solidFill>
              <a:latin typeface="Open Sans" pitchFamily="34" charset="0"/>
              <a:ea typeface="Open Sans" pitchFamily="34" charset="-122"/>
              <a:cs typeface="Open Sans" pitchFamily="34" charset="-120"/>
            </a:endParaRPr>
          </a:p>
          <a:p>
            <a:pPr marL="0" indent="0">
              <a:lnSpc>
                <a:spcPts val="2850"/>
              </a:lnSpc>
              <a:buNone/>
            </a:pPr>
            <a:r>
              <a:rPr lang="en-US" sz="3200" kern="0" spc="-36" dirty="0">
                <a:solidFill>
                  <a:srgbClr val="2B2E3C"/>
                </a:solidFill>
                <a:latin typeface="Open Sans" pitchFamily="34" charset="0"/>
                <a:ea typeface="Open Sans" pitchFamily="34" charset="-122"/>
                <a:cs typeface="Open Sans" pitchFamily="34" charset="-120"/>
              </a:rPr>
              <a:t>This case study delves into the various aspects of telemedicine, its benefits, challenges, and its potential to reshape the healthcare landscape.</a:t>
            </a:r>
            <a:endParaRPr lang="en-US" sz="3200" dirty="0"/>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EB12A063-30DA-6A81-57E0-E5855C89D37A}"/>
                  </a:ext>
                </a:extLst>
              </p14:cNvPr>
              <p14:cNvContentPartPr/>
              <p14:nvPr/>
            </p14:nvContentPartPr>
            <p14:xfrm>
              <a:off x="5341118" y="2843403"/>
              <a:ext cx="2198160" cy="2124720"/>
            </p14:xfrm>
          </p:contentPart>
        </mc:Choice>
        <mc:Fallback>
          <p:pic>
            <p:nvPicPr>
              <p:cNvPr id="5" name="Ink 4">
                <a:extLst>
                  <a:ext uri="{FF2B5EF4-FFF2-40B4-BE49-F238E27FC236}">
                    <a16:creationId xmlns:a16="http://schemas.microsoft.com/office/drawing/2014/main" id="{EB12A063-30DA-6A81-57E0-E5855C89D37A}"/>
                  </a:ext>
                </a:extLst>
              </p:cNvPr>
              <p:cNvPicPr/>
              <p:nvPr/>
            </p:nvPicPr>
            <p:blipFill>
              <a:blip r:embed="rId5"/>
              <a:stretch>
                <a:fillRect/>
              </a:stretch>
            </p:blipFill>
            <p:spPr>
              <a:xfrm>
                <a:off x="5287478" y="2735763"/>
                <a:ext cx="2305800" cy="2340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6D995E57-16D0-14D4-2AA5-9207DB32C0BE}"/>
                  </a:ext>
                </a:extLst>
              </p14:cNvPr>
              <p14:cNvContentPartPr/>
              <p14:nvPr/>
            </p14:nvContentPartPr>
            <p14:xfrm>
              <a:off x="12968438" y="7984177"/>
              <a:ext cx="360" cy="360"/>
            </p14:xfrm>
          </p:contentPart>
        </mc:Choice>
        <mc:Fallback>
          <p:pic>
            <p:nvPicPr>
              <p:cNvPr id="8" name="Ink 7">
                <a:extLst>
                  <a:ext uri="{FF2B5EF4-FFF2-40B4-BE49-F238E27FC236}">
                    <a16:creationId xmlns:a16="http://schemas.microsoft.com/office/drawing/2014/main" id="{6D995E57-16D0-14D4-2AA5-9207DB32C0BE}"/>
                  </a:ext>
                </a:extLst>
              </p:cNvPr>
              <p:cNvPicPr/>
              <p:nvPr/>
            </p:nvPicPr>
            <p:blipFill>
              <a:blip r:embed="rId7"/>
              <a:stretch>
                <a:fillRect/>
              </a:stretch>
            </p:blipFill>
            <p:spPr>
              <a:xfrm>
                <a:off x="12914798" y="7876177"/>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80170AEF-61A0-D78C-BE9F-BCB6E5245202}"/>
                  </a:ext>
                </a:extLst>
              </p14:cNvPr>
              <p14:cNvContentPartPr/>
              <p14:nvPr/>
            </p14:nvContentPartPr>
            <p14:xfrm>
              <a:off x="12968438" y="7984177"/>
              <a:ext cx="360" cy="360"/>
            </p14:xfrm>
          </p:contentPart>
        </mc:Choice>
        <mc:Fallback>
          <p:pic>
            <p:nvPicPr>
              <p:cNvPr id="9" name="Ink 8">
                <a:extLst>
                  <a:ext uri="{FF2B5EF4-FFF2-40B4-BE49-F238E27FC236}">
                    <a16:creationId xmlns:a16="http://schemas.microsoft.com/office/drawing/2014/main" id="{80170AEF-61A0-D78C-BE9F-BCB6E5245202}"/>
                  </a:ext>
                </a:extLst>
              </p:cNvPr>
              <p:cNvPicPr/>
              <p:nvPr/>
            </p:nvPicPr>
            <p:blipFill>
              <a:blip r:embed="rId7"/>
              <a:stretch>
                <a:fillRect/>
              </a:stretch>
            </p:blipFill>
            <p:spPr>
              <a:xfrm>
                <a:off x="12914798" y="7876177"/>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0" name="Ink 19">
                <a:extLst>
                  <a:ext uri="{FF2B5EF4-FFF2-40B4-BE49-F238E27FC236}">
                    <a16:creationId xmlns:a16="http://schemas.microsoft.com/office/drawing/2014/main" id="{26BB2CE2-F167-3103-B76F-2B50F3D4B1F2}"/>
                  </a:ext>
                </a:extLst>
              </p14:cNvPr>
              <p14:cNvContentPartPr/>
              <p14:nvPr/>
            </p14:nvContentPartPr>
            <p14:xfrm>
              <a:off x="13046558" y="7950723"/>
              <a:ext cx="1295280" cy="12240"/>
            </p14:xfrm>
          </p:contentPart>
        </mc:Choice>
        <mc:Fallback>
          <p:pic>
            <p:nvPicPr>
              <p:cNvPr id="20" name="Ink 19">
                <a:extLst>
                  <a:ext uri="{FF2B5EF4-FFF2-40B4-BE49-F238E27FC236}">
                    <a16:creationId xmlns:a16="http://schemas.microsoft.com/office/drawing/2014/main" id="{26BB2CE2-F167-3103-B76F-2B50F3D4B1F2}"/>
                  </a:ext>
                </a:extLst>
              </p:cNvPr>
              <p:cNvPicPr/>
              <p:nvPr/>
            </p:nvPicPr>
            <p:blipFill>
              <a:blip r:embed="rId10"/>
              <a:stretch>
                <a:fillRect/>
              </a:stretch>
            </p:blipFill>
            <p:spPr>
              <a:xfrm>
                <a:off x="12983918" y="7887723"/>
                <a:ext cx="1420920" cy="13788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04581" y="1300936"/>
            <a:ext cx="13042821" cy="1417558"/>
          </a:xfrm>
          <a:prstGeom prst="rect">
            <a:avLst/>
          </a:prstGeom>
          <a:noFill/>
          <a:ln/>
        </p:spPr>
        <p:txBody>
          <a:bodyPr wrap="squar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Case Study: The Impact of Telemedicine on Rural Healthcare</a:t>
            </a:r>
            <a:endParaRPr lang="en-US" sz="4450" dirty="0"/>
          </a:p>
        </p:txBody>
      </p:sp>
      <p:sp>
        <p:nvSpPr>
          <p:cNvPr id="3" name="Text 1"/>
          <p:cNvSpPr/>
          <p:nvPr/>
        </p:nvSpPr>
        <p:spPr>
          <a:xfrm>
            <a:off x="793790" y="3988594"/>
            <a:ext cx="2835235" cy="354330"/>
          </a:xfrm>
          <a:prstGeom prst="rect">
            <a:avLst/>
          </a:prstGeom>
          <a:noFill/>
          <a:ln/>
        </p:spPr>
        <p:txBody>
          <a:bodyPr wrap="none" lIns="0" tIns="0" rIns="0" bIns="0" rtlCol="0" anchor="t"/>
          <a:lstStyle/>
          <a:p>
            <a:pPr marL="0" indent="0">
              <a:lnSpc>
                <a:spcPts val="2750"/>
              </a:lnSpc>
              <a:buNone/>
            </a:pPr>
            <a:r>
              <a:rPr lang="en-US" sz="3400" kern="0" spc="-67" dirty="0">
                <a:solidFill>
                  <a:srgbClr val="2C3F42"/>
                </a:solidFill>
                <a:latin typeface="Bitter Medium" pitchFamily="34" charset="0"/>
                <a:ea typeface="Bitter Medium" pitchFamily="34" charset="-122"/>
                <a:cs typeface="Bitter Medium" pitchFamily="34" charset="-120"/>
              </a:rPr>
              <a:t>The Challenge</a:t>
            </a:r>
            <a:endParaRPr lang="en-US" sz="3400" dirty="0"/>
          </a:p>
        </p:txBody>
      </p:sp>
      <p:sp>
        <p:nvSpPr>
          <p:cNvPr id="4" name="Text 2"/>
          <p:cNvSpPr/>
          <p:nvPr/>
        </p:nvSpPr>
        <p:spPr>
          <a:xfrm>
            <a:off x="793790" y="4569738"/>
            <a:ext cx="6244709" cy="1451610"/>
          </a:xfrm>
          <a:prstGeom prst="rect">
            <a:avLst/>
          </a:prstGeom>
          <a:noFill/>
          <a:ln/>
        </p:spPr>
        <p:txBody>
          <a:bodyPr wrap="square" lIns="0" tIns="0" rIns="0" bIns="0" rtlCol="0" anchor="t"/>
          <a:lstStyle/>
          <a:p>
            <a:pPr marL="0" indent="0">
              <a:lnSpc>
                <a:spcPts val="2850"/>
              </a:lnSpc>
              <a:buNone/>
            </a:pPr>
            <a:r>
              <a:rPr lang="en-US" sz="2400" kern="0" spc="-36" dirty="0">
                <a:solidFill>
                  <a:srgbClr val="2B2E3C"/>
                </a:solidFill>
                <a:latin typeface="Open Sans" pitchFamily="34" charset="0"/>
                <a:ea typeface="Open Sans" pitchFamily="34" charset="-122"/>
                <a:cs typeface="Open Sans" pitchFamily="34" charset="-120"/>
              </a:rPr>
              <a:t>Many patients, especially those in rural or underserved areas, face challenges accessing timely and quality healthcare. This often leads to delayed diagnoses, poor health outcomes, and increased healthcare costs.</a:t>
            </a:r>
            <a:endParaRPr lang="en-US" sz="2400" dirty="0"/>
          </a:p>
        </p:txBody>
      </p:sp>
      <p:sp>
        <p:nvSpPr>
          <p:cNvPr id="5" name="Text 3"/>
          <p:cNvSpPr/>
          <p:nvPr/>
        </p:nvSpPr>
        <p:spPr>
          <a:xfrm>
            <a:off x="7599521" y="3988594"/>
            <a:ext cx="2835235" cy="354330"/>
          </a:xfrm>
          <a:prstGeom prst="rect">
            <a:avLst/>
          </a:prstGeom>
          <a:noFill/>
          <a:ln/>
        </p:spPr>
        <p:txBody>
          <a:bodyPr wrap="none" lIns="0" tIns="0" rIns="0" bIns="0" rtlCol="0" anchor="t"/>
          <a:lstStyle/>
          <a:p>
            <a:pPr marL="0" indent="0">
              <a:lnSpc>
                <a:spcPts val="2750"/>
              </a:lnSpc>
              <a:buNone/>
            </a:pPr>
            <a:r>
              <a:rPr lang="en-US" sz="3400" kern="0" spc="-67" dirty="0">
                <a:solidFill>
                  <a:srgbClr val="2C3F42"/>
                </a:solidFill>
                <a:latin typeface="Bitter Medium" pitchFamily="34" charset="0"/>
                <a:ea typeface="Bitter Medium" pitchFamily="34" charset="-122"/>
                <a:cs typeface="Bitter Medium" pitchFamily="34" charset="-120"/>
              </a:rPr>
              <a:t>Telemedicine's Role</a:t>
            </a:r>
            <a:endParaRPr lang="en-US" sz="3400" dirty="0"/>
          </a:p>
        </p:txBody>
      </p:sp>
      <p:sp>
        <p:nvSpPr>
          <p:cNvPr id="6" name="Text 4"/>
          <p:cNvSpPr/>
          <p:nvPr/>
        </p:nvSpPr>
        <p:spPr>
          <a:xfrm>
            <a:off x="7599521" y="4569738"/>
            <a:ext cx="6244709" cy="1451610"/>
          </a:xfrm>
          <a:prstGeom prst="rect">
            <a:avLst/>
          </a:prstGeom>
          <a:noFill/>
          <a:ln/>
        </p:spPr>
        <p:txBody>
          <a:bodyPr wrap="square" lIns="0" tIns="0" rIns="0" bIns="0" rtlCol="0" anchor="t"/>
          <a:lstStyle/>
          <a:p>
            <a:pPr marL="0" indent="0">
              <a:lnSpc>
                <a:spcPts val="2850"/>
              </a:lnSpc>
              <a:buNone/>
            </a:pPr>
            <a:r>
              <a:rPr lang="en-US" sz="2400" kern="0" spc="-36" dirty="0">
                <a:solidFill>
                  <a:srgbClr val="2B2E3C"/>
                </a:solidFill>
                <a:latin typeface="Open Sans" pitchFamily="34" charset="0"/>
                <a:ea typeface="Open Sans" pitchFamily="34" charset="-122"/>
                <a:cs typeface="Open Sans" pitchFamily="34" charset="-120"/>
              </a:rPr>
              <a:t>Telemedicine offers a solution providing remote access to specialists and facilitating regular check-ups for chronic conditions. This empowers rural communities to manage their health effectively and improve overall well-being.</a:t>
            </a:r>
            <a:endParaRPr lang="en-US" sz="2400" dirty="0"/>
          </a:p>
        </p:txBody>
      </p:sp>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AA2A78C4-22AB-E465-94FB-CAE859A2E4C8}"/>
                  </a:ext>
                </a:extLst>
              </p14:cNvPr>
              <p14:cNvContentPartPr/>
              <p14:nvPr/>
            </p14:nvContentPartPr>
            <p14:xfrm>
              <a:off x="12922718" y="7848483"/>
              <a:ext cx="1418040" cy="214560"/>
            </p14:xfrm>
          </p:contentPart>
        </mc:Choice>
        <mc:Fallback>
          <p:pic>
            <p:nvPicPr>
              <p:cNvPr id="9" name="Ink 8">
                <a:extLst>
                  <a:ext uri="{FF2B5EF4-FFF2-40B4-BE49-F238E27FC236}">
                    <a16:creationId xmlns:a16="http://schemas.microsoft.com/office/drawing/2014/main" id="{AA2A78C4-22AB-E465-94FB-CAE859A2E4C8}"/>
                  </a:ext>
                </a:extLst>
              </p:cNvPr>
              <p:cNvPicPr/>
              <p:nvPr/>
            </p:nvPicPr>
            <p:blipFill>
              <a:blip r:embed="rId4"/>
              <a:stretch>
                <a:fillRect/>
              </a:stretch>
            </p:blipFill>
            <p:spPr>
              <a:xfrm>
                <a:off x="12860078" y="7785843"/>
                <a:ext cx="1543680" cy="34020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83337"/>
            <a:ext cx="10481072"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Applying Design Thinking to Telemedicine</a:t>
            </a:r>
            <a:endParaRPr lang="en-US" sz="4450" dirty="0"/>
          </a:p>
        </p:txBody>
      </p:sp>
      <p:sp>
        <p:nvSpPr>
          <p:cNvPr id="3" name="Shape 1"/>
          <p:cNvSpPr/>
          <p:nvPr/>
        </p:nvSpPr>
        <p:spPr>
          <a:xfrm>
            <a:off x="793790" y="2400895"/>
            <a:ext cx="510302" cy="510302"/>
          </a:xfrm>
          <a:prstGeom prst="roundRect">
            <a:avLst>
              <a:gd name="adj" fmla="val 18669"/>
            </a:avLst>
          </a:prstGeom>
          <a:solidFill>
            <a:srgbClr val="FCE2CF"/>
          </a:solidFill>
          <a:ln w="7620">
            <a:solidFill>
              <a:srgbClr val="E2C8B5"/>
            </a:solidFill>
            <a:prstDash val="solid"/>
          </a:ln>
        </p:spPr>
      </p:sp>
      <p:sp>
        <p:nvSpPr>
          <p:cNvPr id="4" name="Text 2"/>
          <p:cNvSpPr/>
          <p:nvPr/>
        </p:nvSpPr>
        <p:spPr>
          <a:xfrm>
            <a:off x="983456" y="2485906"/>
            <a:ext cx="130969"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1</a:t>
            </a:r>
            <a:endParaRPr lang="en-US" sz="2650" dirty="0"/>
          </a:p>
        </p:txBody>
      </p:sp>
      <p:sp>
        <p:nvSpPr>
          <p:cNvPr id="5" name="Text 3"/>
          <p:cNvSpPr/>
          <p:nvPr/>
        </p:nvSpPr>
        <p:spPr>
          <a:xfrm>
            <a:off x="1530906" y="2400895"/>
            <a:ext cx="4041577" cy="354330"/>
          </a:xfrm>
          <a:prstGeom prst="rect">
            <a:avLst/>
          </a:prstGeom>
          <a:noFill/>
          <a:ln/>
        </p:spPr>
        <p:txBody>
          <a:bodyPr wrap="none" lIns="0" tIns="0" rIns="0" bIns="0" rtlCol="0" anchor="t"/>
          <a:lstStyle/>
          <a:p>
            <a:pPr marL="0" indent="0">
              <a:lnSpc>
                <a:spcPts val="2750"/>
              </a:lnSpc>
              <a:buNone/>
            </a:pPr>
            <a:r>
              <a:rPr lang="en-US" sz="2700" u="sng" kern="0" spc="-67" dirty="0">
                <a:solidFill>
                  <a:srgbClr val="2B2E3C"/>
                </a:solidFill>
                <a:latin typeface="Bitter Medium" pitchFamily="34" charset="0"/>
                <a:ea typeface="Bitter Medium" pitchFamily="34" charset="-122"/>
                <a:cs typeface="Bitter Medium" pitchFamily="34" charset="-120"/>
              </a:rPr>
              <a:t>Empathize: Understand the User</a:t>
            </a:r>
            <a:endParaRPr lang="en-US" sz="2700" u="sng" dirty="0"/>
          </a:p>
        </p:txBody>
      </p:sp>
      <p:sp>
        <p:nvSpPr>
          <p:cNvPr id="6" name="Text 4"/>
          <p:cNvSpPr/>
          <p:nvPr/>
        </p:nvSpPr>
        <p:spPr>
          <a:xfrm>
            <a:off x="1530906" y="2891314"/>
            <a:ext cx="5670947" cy="1088708"/>
          </a:xfrm>
          <a:prstGeom prst="rect">
            <a:avLst/>
          </a:prstGeom>
          <a:noFill/>
          <a:ln/>
        </p:spPr>
        <p:txBody>
          <a:bodyPr wrap="square" lIns="0" tIns="0" rIns="0" bIns="0" rtlCol="0" anchor="t"/>
          <a:lstStyle/>
          <a:p>
            <a:pPr algn="l">
              <a:spcBef>
                <a:spcPts val="2250"/>
              </a:spcBef>
            </a:pPr>
            <a:r>
              <a:rPr lang="en-US" sz="2000" kern="0" spc="-36" dirty="0">
                <a:solidFill>
                  <a:srgbClr val="2B2E3C"/>
                </a:solidFill>
                <a:latin typeface="Open Sans" pitchFamily="34" charset="0"/>
                <a:ea typeface="Open Sans" pitchFamily="34" charset="-122"/>
                <a:cs typeface="Open Sans" pitchFamily="34" charset="-120"/>
              </a:rPr>
              <a:t>Understand the User: Conduct interviews, surveys, and observations with patients, healthcare providers, and others to understand their needs</a:t>
            </a:r>
            <a:r>
              <a:rPr lang="en-US" sz="2450" kern="0" spc="-36" dirty="0">
                <a:solidFill>
                  <a:srgbClr val="2B2E3C"/>
                </a:solidFill>
                <a:latin typeface="Open Sans" pitchFamily="34" charset="0"/>
                <a:ea typeface="Open Sans" pitchFamily="34" charset="-122"/>
                <a:cs typeface="Open Sans" pitchFamily="34" charset="-120"/>
              </a:rPr>
              <a:t>. </a:t>
            </a:r>
            <a:endParaRPr lang="en-US" sz="2450" dirty="0"/>
          </a:p>
        </p:txBody>
      </p:sp>
      <p:sp>
        <p:nvSpPr>
          <p:cNvPr id="7" name="Shape 5"/>
          <p:cNvSpPr/>
          <p:nvPr/>
        </p:nvSpPr>
        <p:spPr>
          <a:xfrm>
            <a:off x="7428667" y="2400895"/>
            <a:ext cx="510302" cy="510302"/>
          </a:xfrm>
          <a:prstGeom prst="roundRect">
            <a:avLst>
              <a:gd name="adj" fmla="val 18669"/>
            </a:avLst>
          </a:prstGeom>
          <a:solidFill>
            <a:srgbClr val="FCE2CF"/>
          </a:solidFill>
          <a:ln w="7620">
            <a:solidFill>
              <a:srgbClr val="E2C8B5"/>
            </a:solidFill>
            <a:prstDash val="solid"/>
          </a:ln>
        </p:spPr>
      </p:sp>
      <p:sp>
        <p:nvSpPr>
          <p:cNvPr id="8" name="Text 6"/>
          <p:cNvSpPr/>
          <p:nvPr/>
        </p:nvSpPr>
        <p:spPr>
          <a:xfrm>
            <a:off x="7595354" y="2485906"/>
            <a:ext cx="176927"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2</a:t>
            </a:r>
            <a:endParaRPr lang="en-US" sz="2650" dirty="0"/>
          </a:p>
        </p:txBody>
      </p:sp>
      <p:sp>
        <p:nvSpPr>
          <p:cNvPr id="9" name="Text 7"/>
          <p:cNvSpPr/>
          <p:nvPr/>
        </p:nvSpPr>
        <p:spPr>
          <a:xfrm>
            <a:off x="8165783" y="2400895"/>
            <a:ext cx="2835235" cy="354330"/>
          </a:xfrm>
          <a:prstGeom prst="rect">
            <a:avLst/>
          </a:prstGeom>
          <a:noFill/>
          <a:ln/>
        </p:spPr>
        <p:txBody>
          <a:bodyPr wrap="none" lIns="0" tIns="0" rIns="0" bIns="0" rtlCol="0" anchor="t"/>
          <a:lstStyle/>
          <a:p>
            <a:pPr marL="0" indent="0">
              <a:lnSpc>
                <a:spcPts val="2750"/>
              </a:lnSpc>
              <a:buNone/>
            </a:pPr>
            <a:r>
              <a:rPr lang="en-US" sz="2700" u="sng" kern="0" spc="-67" dirty="0">
                <a:solidFill>
                  <a:srgbClr val="2B2E3C"/>
                </a:solidFill>
                <a:latin typeface="Bitter Medium" pitchFamily="34" charset="0"/>
                <a:ea typeface="Bitter Medium" pitchFamily="34" charset="-122"/>
                <a:cs typeface="Bitter Medium" pitchFamily="34" charset="-120"/>
              </a:rPr>
              <a:t>Define</a:t>
            </a:r>
            <a:endParaRPr lang="en-US" sz="2700" u="sng" dirty="0"/>
          </a:p>
        </p:txBody>
      </p:sp>
      <p:sp>
        <p:nvSpPr>
          <p:cNvPr id="10" name="Text 8"/>
          <p:cNvSpPr/>
          <p:nvPr/>
        </p:nvSpPr>
        <p:spPr>
          <a:xfrm>
            <a:off x="8165783" y="2891314"/>
            <a:ext cx="5670947" cy="362903"/>
          </a:xfrm>
          <a:prstGeom prst="rect">
            <a:avLst/>
          </a:prstGeom>
          <a:noFill/>
          <a:ln/>
        </p:spPr>
        <p:txBody>
          <a:bodyPr wrap="none" lIns="0" tIns="0" rIns="0" bIns="0" rtlCol="0" anchor="t"/>
          <a:lstStyle/>
          <a:p>
            <a:pPr marL="0" indent="0">
              <a:lnSpc>
                <a:spcPts val="2850"/>
              </a:lnSpc>
              <a:buNone/>
            </a:pPr>
            <a:r>
              <a:rPr lang="en-US" sz="2450" kern="0" spc="-36" dirty="0">
                <a:solidFill>
                  <a:srgbClr val="2B2E3C"/>
                </a:solidFill>
                <a:latin typeface="Open Sans" pitchFamily="34" charset="0"/>
                <a:ea typeface="Open Sans" pitchFamily="34" charset="-122"/>
                <a:cs typeface="Open Sans" pitchFamily="34" charset="-120"/>
              </a:rPr>
              <a:t>Define the Problem Statement:</a:t>
            </a:r>
            <a:endParaRPr lang="en-US" sz="2450" dirty="0"/>
          </a:p>
        </p:txBody>
      </p:sp>
      <p:sp>
        <p:nvSpPr>
          <p:cNvPr id="11" name="Text 9"/>
          <p:cNvSpPr/>
          <p:nvPr/>
        </p:nvSpPr>
        <p:spPr>
          <a:xfrm>
            <a:off x="8165783" y="3390305"/>
            <a:ext cx="5670947" cy="362903"/>
          </a:xfrm>
          <a:prstGeom prst="rect">
            <a:avLst/>
          </a:prstGeom>
          <a:noFill/>
          <a:ln/>
        </p:spPr>
        <p:txBody>
          <a:bodyPr wrap="none" lIns="0" tIns="0" rIns="0" bIns="0" rtlCol="0" anchor="t"/>
          <a:lstStyle/>
          <a:p>
            <a:pPr marL="0" indent="0">
              <a:lnSpc>
                <a:spcPts val="2850"/>
              </a:lnSpc>
              <a:buNone/>
            </a:pPr>
            <a:r>
              <a:rPr lang="en-US" sz="2450" kern="0" spc="-36" dirty="0">
                <a:solidFill>
                  <a:srgbClr val="2B2E3C"/>
                </a:solidFill>
                <a:latin typeface="Open Sans" pitchFamily="34" charset="0"/>
                <a:ea typeface="Open Sans" pitchFamily="34" charset="-122"/>
                <a:cs typeface="Open Sans" pitchFamily="34" charset="-120"/>
              </a:rPr>
              <a:t>Difficulty in scheduling appointments.</a:t>
            </a:r>
            <a:endParaRPr lang="en-US" sz="2450" dirty="0"/>
          </a:p>
        </p:txBody>
      </p:sp>
      <p:sp>
        <p:nvSpPr>
          <p:cNvPr id="12" name="Text 10"/>
          <p:cNvSpPr/>
          <p:nvPr/>
        </p:nvSpPr>
        <p:spPr>
          <a:xfrm>
            <a:off x="8165783" y="3889296"/>
            <a:ext cx="5670947" cy="362903"/>
          </a:xfrm>
          <a:prstGeom prst="rect">
            <a:avLst/>
          </a:prstGeom>
          <a:noFill/>
          <a:ln/>
        </p:spPr>
        <p:txBody>
          <a:bodyPr wrap="none" lIns="0" tIns="0" rIns="0" bIns="0" rtlCol="0" anchor="t"/>
          <a:lstStyle/>
          <a:p>
            <a:pPr marL="0" indent="0">
              <a:lnSpc>
                <a:spcPts val="2850"/>
              </a:lnSpc>
              <a:buNone/>
            </a:pPr>
            <a:r>
              <a:rPr lang="en-US" sz="2450" kern="0" spc="-36" dirty="0">
                <a:solidFill>
                  <a:srgbClr val="2B2E3C"/>
                </a:solidFill>
                <a:latin typeface="Open Sans" pitchFamily="34" charset="0"/>
                <a:ea typeface="Open Sans" pitchFamily="34" charset="-122"/>
                <a:cs typeface="Open Sans" pitchFamily="34" charset="-120"/>
              </a:rPr>
              <a:t>Long wait times</a:t>
            </a:r>
            <a:endParaRPr lang="en-US" sz="2450" dirty="0"/>
          </a:p>
        </p:txBody>
      </p:sp>
      <p:sp>
        <p:nvSpPr>
          <p:cNvPr id="13" name="Text 11"/>
          <p:cNvSpPr/>
          <p:nvPr/>
        </p:nvSpPr>
        <p:spPr>
          <a:xfrm>
            <a:off x="8165783" y="4388287"/>
            <a:ext cx="5670947" cy="362903"/>
          </a:xfrm>
          <a:prstGeom prst="rect">
            <a:avLst/>
          </a:prstGeom>
          <a:noFill/>
          <a:ln/>
        </p:spPr>
        <p:txBody>
          <a:bodyPr wrap="none" lIns="0" tIns="0" rIns="0" bIns="0" rtlCol="0" anchor="t"/>
          <a:lstStyle/>
          <a:p>
            <a:pPr marL="0" indent="0">
              <a:lnSpc>
                <a:spcPts val="2850"/>
              </a:lnSpc>
              <a:buNone/>
            </a:pPr>
            <a:r>
              <a:rPr lang="en-US" sz="2400" kern="0" spc="-36" dirty="0">
                <a:solidFill>
                  <a:srgbClr val="2B2E3C"/>
                </a:solidFill>
                <a:latin typeface="Open Sans" pitchFamily="34" charset="0"/>
                <a:ea typeface="Open Sans" pitchFamily="34" charset="-122"/>
                <a:cs typeface="Open Sans" pitchFamily="34" charset="-120"/>
              </a:rPr>
              <a:t>Limited access to specialists</a:t>
            </a:r>
            <a:endParaRPr lang="en-US" sz="2400" dirty="0"/>
          </a:p>
        </p:txBody>
      </p:sp>
      <p:sp>
        <p:nvSpPr>
          <p:cNvPr id="14" name="Text 12"/>
          <p:cNvSpPr/>
          <p:nvPr/>
        </p:nvSpPr>
        <p:spPr>
          <a:xfrm>
            <a:off x="8165783" y="4887278"/>
            <a:ext cx="5670947" cy="362903"/>
          </a:xfrm>
          <a:prstGeom prst="rect">
            <a:avLst/>
          </a:prstGeom>
          <a:noFill/>
          <a:ln/>
        </p:spPr>
        <p:txBody>
          <a:bodyPr wrap="none" lIns="0" tIns="0" rIns="0" bIns="0" rtlCol="0" anchor="t"/>
          <a:lstStyle/>
          <a:p>
            <a:pPr marL="0" indent="0">
              <a:lnSpc>
                <a:spcPts val="2850"/>
              </a:lnSpc>
              <a:buNone/>
            </a:pPr>
            <a:r>
              <a:rPr lang="en-US" sz="2400" kern="0" spc="-36" dirty="0">
                <a:solidFill>
                  <a:srgbClr val="2B2E3C"/>
                </a:solidFill>
                <a:latin typeface="Open Sans" pitchFamily="34" charset="0"/>
                <a:ea typeface="Open Sans" pitchFamily="34" charset="-122"/>
                <a:cs typeface="Open Sans" pitchFamily="34" charset="-120"/>
              </a:rPr>
              <a:t>Concerns about privacy and security</a:t>
            </a:r>
            <a:endParaRPr lang="en-US" sz="2400" dirty="0"/>
          </a:p>
        </p:txBody>
      </p:sp>
      <p:sp>
        <p:nvSpPr>
          <p:cNvPr id="15" name="Text 13"/>
          <p:cNvSpPr/>
          <p:nvPr/>
        </p:nvSpPr>
        <p:spPr>
          <a:xfrm>
            <a:off x="8165783" y="5386268"/>
            <a:ext cx="5670947" cy="362903"/>
          </a:xfrm>
          <a:prstGeom prst="rect">
            <a:avLst/>
          </a:prstGeom>
          <a:noFill/>
          <a:ln/>
        </p:spPr>
        <p:txBody>
          <a:bodyPr wrap="none" lIns="0" tIns="0" rIns="0" bIns="0" rtlCol="0" anchor="t"/>
          <a:lstStyle/>
          <a:p>
            <a:pPr marL="0" indent="0">
              <a:lnSpc>
                <a:spcPts val="2850"/>
              </a:lnSpc>
              <a:buNone/>
            </a:pPr>
            <a:r>
              <a:rPr lang="en-US" sz="2400" kern="0" spc="-36" dirty="0">
                <a:solidFill>
                  <a:srgbClr val="2B2E3C"/>
                </a:solidFill>
                <a:latin typeface="Open Sans" pitchFamily="34" charset="0"/>
                <a:ea typeface="Open Sans" pitchFamily="34" charset="-122"/>
                <a:cs typeface="Open Sans" pitchFamily="34" charset="-120"/>
              </a:rPr>
              <a:t>Lack of personalized care</a:t>
            </a:r>
            <a:endParaRPr lang="en-US" sz="2400" dirty="0"/>
          </a:p>
        </p:txBody>
      </p:sp>
      <p:sp>
        <p:nvSpPr>
          <p:cNvPr id="16" name="Text 14"/>
          <p:cNvSpPr/>
          <p:nvPr/>
        </p:nvSpPr>
        <p:spPr>
          <a:xfrm>
            <a:off x="8165783" y="5885259"/>
            <a:ext cx="5670947"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7" name="Text 15"/>
          <p:cNvSpPr/>
          <p:nvPr/>
        </p:nvSpPr>
        <p:spPr>
          <a:xfrm>
            <a:off x="8165783" y="6384250"/>
            <a:ext cx="5670947"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8" name="Text 16"/>
          <p:cNvSpPr/>
          <p:nvPr/>
        </p:nvSpPr>
        <p:spPr>
          <a:xfrm>
            <a:off x="8165783" y="6883241"/>
            <a:ext cx="5670947" cy="362903"/>
          </a:xfrm>
          <a:prstGeom prst="rect">
            <a:avLst/>
          </a:prstGeom>
          <a:noFill/>
          <a:ln/>
        </p:spPr>
        <p:txBody>
          <a:bodyPr wrap="none" lIns="0" tIns="0" rIns="0" bIns="0" rtlCol="0" anchor="t"/>
          <a:lstStyle/>
          <a:p>
            <a:pPr marL="0" indent="0">
              <a:lnSpc>
                <a:spcPts val="2850"/>
              </a:lnSpc>
              <a:buNone/>
            </a:pPr>
            <a:endParaRPr lang="en-US" sz="1750" dirty="0"/>
          </a:p>
        </p:txBody>
      </p:sp>
      <mc:AlternateContent xmlns:mc="http://schemas.openxmlformats.org/markup-compatibility/2006">
        <mc:Choice xmlns:p14="http://schemas.microsoft.com/office/powerpoint/2010/main" Requires="p14">
          <p:contentPart p14:bwMode="auto" r:id="rId3">
            <p14:nvContentPartPr>
              <p14:cNvPr id="19" name="Ink 18">
                <a:extLst>
                  <a:ext uri="{FF2B5EF4-FFF2-40B4-BE49-F238E27FC236}">
                    <a16:creationId xmlns:a16="http://schemas.microsoft.com/office/drawing/2014/main" id="{84D0C1CC-0BAF-A1BE-6FD0-4E96CC15695C}"/>
                  </a:ext>
                </a:extLst>
              </p14:cNvPr>
              <p14:cNvContentPartPr/>
              <p14:nvPr/>
            </p14:nvContentPartPr>
            <p14:xfrm>
              <a:off x="13069238" y="7916523"/>
              <a:ext cx="1293840" cy="56880"/>
            </p14:xfrm>
          </p:contentPart>
        </mc:Choice>
        <mc:Fallback>
          <p:pic>
            <p:nvPicPr>
              <p:cNvPr id="19" name="Ink 18">
                <a:extLst>
                  <a:ext uri="{FF2B5EF4-FFF2-40B4-BE49-F238E27FC236}">
                    <a16:creationId xmlns:a16="http://schemas.microsoft.com/office/drawing/2014/main" id="{84D0C1CC-0BAF-A1BE-6FD0-4E96CC15695C}"/>
                  </a:ext>
                </a:extLst>
              </p:cNvPr>
              <p:cNvPicPr/>
              <p:nvPr/>
            </p:nvPicPr>
            <p:blipFill>
              <a:blip r:embed="rId4"/>
              <a:stretch>
                <a:fillRect/>
              </a:stretch>
            </p:blipFill>
            <p:spPr>
              <a:xfrm>
                <a:off x="13006238" y="7853883"/>
                <a:ext cx="1419480" cy="18252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14262"/>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4" name="Shape 1"/>
          <p:cNvSpPr/>
          <p:nvPr/>
        </p:nvSpPr>
        <p:spPr>
          <a:xfrm>
            <a:off x="793790" y="2763203"/>
            <a:ext cx="7556421" cy="3752017"/>
          </a:xfrm>
          <a:prstGeom prst="roundRect">
            <a:avLst>
              <a:gd name="adj" fmla="val 2539"/>
            </a:avLst>
          </a:prstGeom>
          <a:solidFill>
            <a:srgbClr val="FCE2CF"/>
          </a:solidFill>
          <a:ln w="7620">
            <a:solidFill>
              <a:srgbClr val="E2C8B5"/>
            </a:solidFill>
            <a:prstDash val="solid"/>
          </a:ln>
        </p:spPr>
        <p:txBody>
          <a:bodyPr/>
          <a:lstStyle/>
          <a:p>
            <a:endParaRPr lang="en-IN" dirty="0"/>
          </a:p>
        </p:txBody>
      </p:sp>
      <p:sp>
        <p:nvSpPr>
          <p:cNvPr id="5" name="Text 2"/>
          <p:cNvSpPr/>
          <p:nvPr/>
        </p:nvSpPr>
        <p:spPr>
          <a:xfrm>
            <a:off x="1028224" y="2997637"/>
            <a:ext cx="5432703" cy="425291"/>
          </a:xfrm>
          <a:prstGeom prst="rect">
            <a:avLst/>
          </a:prstGeom>
          <a:noFill/>
          <a:ln/>
        </p:spPr>
        <p:txBody>
          <a:bodyPr wrap="none" lIns="0" tIns="0" rIns="0" bIns="0" rtlCol="0" anchor="t"/>
          <a:lstStyle/>
          <a:p>
            <a:pPr marL="0" indent="0">
              <a:lnSpc>
                <a:spcPts val="3300"/>
              </a:lnSpc>
              <a:buNone/>
            </a:pPr>
            <a:r>
              <a:rPr lang="en-US" sz="2650" kern="0" spc="-80" dirty="0">
                <a:solidFill>
                  <a:srgbClr val="2B2E3C"/>
                </a:solidFill>
                <a:latin typeface="Bitter Medium" pitchFamily="34" charset="0"/>
                <a:ea typeface="Bitter Medium" pitchFamily="34" charset="-122"/>
                <a:cs typeface="Bitter Medium" pitchFamily="34" charset="-120"/>
              </a:rPr>
              <a:t>3.Ideate: Generate creative solutions </a:t>
            </a:r>
            <a:endParaRPr lang="en-US" sz="2650" dirty="0"/>
          </a:p>
        </p:txBody>
      </p:sp>
      <p:sp>
        <p:nvSpPr>
          <p:cNvPr id="6" name="Text 3"/>
          <p:cNvSpPr/>
          <p:nvPr/>
        </p:nvSpPr>
        <p:spPr>
          <a:xfrm>
            <a:off x="1028224" y="3559016"/>
            <a:ext cx="7087553" cy="362903"/>
          </a:xfrm>
          <a:prstGeom prst="rect">
            <a:avLst/>
          </a:prstGeom>
          <a:noFill/>
          <a:ln/>
        </p:spPr>
        <p:txBody>
          <a:bodyPr wrap="non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Generate Ideas:  Consider ideas such as:</a:t>
            </a:r>
            <a:endParaRPr lang="en-US" sz="1750" dirty="0"/>
          </a:p>
        </p:txBody>
      </p:sp>
      <p:sp>
        <p:nvSpPr>
          <p:cNvPr id="7" name="Text 4"/>
          <p:cNvSpPr/>
          <p:nvPr/>
        </p:nvSpPr>
        <p:spPr>
          <a:xfrm>
            <a:off x="1028224" y="4058007"/>
            <a:ext cx="7087553" cy="725805"/>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AI-powered Virtual consultations with specialists located in urban areas  .</a:t>
            </a:r>
            <a:endParaRPr lang="en-US" sz="1750" dirty="0"/>
          </a:p>
        </p:txBody>
      </p:sp>
      <p:sp>
        <p:nvSpPr>
          <p:cNvPr id="8" name="Text 5"/>
          <p:cNvSpPr/>
          <p:nvPr/>
        </p:nvSpPr>
        <p:spPr>
          <a:xfrm>
            <a:off x="1028224" y="4919901"/>
            <a:ext cx="7087553" cy="362903"/>
          </a:xfrm>
          <a:prstGeom prst="rect">
            <a:avLst/>
          </a:prstGeom>
          <a:noFill/>
          <a:ln/>
        </p:spPr>
        <p:txBody>
          <a:bodyPr wrap="non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Real-time remote monitoring devices for chronic conditions</a:t>
            </a:r>
            <a:endParaRPr lang="en-US" sz="1750" dirty="0"/>
          </a:p>
        </p:txBody>
      </p:sp>
      <p:sp>
        <p:nvSpPr>
          <p:cNvPr id="9" name="Text 6"/>
          <p:cNvSpPr/>
          <p:nvPr/>
        </p:nvSpPr>
        <p:spPr>
          <a:xfrm>
            <a:off x="1028224" y="5418892"/>
            <a:ext cx="7087553" cy="362903"/>
          </a:xfrm>
          <a:prstGeom prst="rect">
            <a:avLst/>
          </a:prstGeom>
          <a:noFill/>
          <a:ln/>
        </p:spPr>
        <p:txBody>
          <a:bodyPr wrap="non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Virtual waiting rooms to reduce wait times</a:t>
            </a:r>
            <a:endParaRPr lang="en-US" sz="1750" dirty="0"/>
          </a:p>
        </p:txBody>
      </p:sp>
      <p:sp>
        <p:nvSpPr>
          <p:cNvPr id="10" name="Text 7"/>
          <p:cNvSpPr/>
          <p:nvPr/>
        </p:nvSpPr>
        <p:spPr>
          <a:xfrm>
            <a:off x="1028224" y="5917883"/>
            <a:ext cx="7087553"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414262" cy="8140390"/>
          </a:xfrm>
          <a:prstGeom prst="rect">
            <a:avLst/>
          </a:prstGeom>
        </p:spPr>
      </p:pic>
      <p:sp>
        <p:nvSpPr>
          <p:cNvPr id="3" name="Text 0"/>
          <p:cNvSpPr/>
          <p:nvPr/>
        </p:nvSpPr>
        <p:spPr>
          <a:xfrm>
            <a:off x="4816360" y="253008"/>
            <a:ext cx="5330071" cy="666274"/>
          </a:xfrm>
          <a:prstGeom prst="rect">
            <a:avLst/>
          </a:prstGeom>
          <a:noFill/>
          <a:ln/>
        </p:spPr>
        <p:txBody>
          <a:bodyPr wrap="none" lIns="0" tIns="0" rIns="0" bIns="0" rtlCol="0" anchor="t"/>
          <a:lstStyle/>
          <a:p>
            <a:pPr marL="0" indent="0">
              <a:lnSpc>
                <a:spcPts val="5200"/>
              </a:lnSpc>
              <a:buNone/>
            </a:pPr>
            <a:r>
              <a:rPr lang="en-US" sz="4150" kern="0" spc="-126" dirty="0">
                <a:solidFill>
                  <a:srgbClr val="2C3F42"/>
                </a:solidFill>
                <a:latin typeface="Bitter Medium" pitchFamily="34" charset="0"/>
                <a:ea typeface="Bitter Medium" pitchFamily="34" charset="-122"/>
                <a:cs typeface="Bitter Medium" pitchFamily="34" charset="-120"/>
              </a:rPr>
              <a:t>Prototype and Testing</a:t>
            </a:r>
            <a:endParaRPr lang="en-US" sz="4150" dirty="0"/>
          </a:p>
        </p:txBody>
      </p:sp>
      <p:sp>
        <p:nvSpPr>
          <p:cNvPr id="5" name="Text 1"/>
          <p:cNvSpPr/>
          <p:nvPr/>
        </p:nvSpPr>
        <p:spPr>
          <a:xfrm>
            <a:off x="4730167" y="1104931"/>
            <a:ext cx="2664976" cy="333018"/>
          </a:xfrm>
          <a:prstGeom prst="rect">
            <a:avLst/>
          </a:prstGeom>
          <a:noFill/>
          <a:ln/>
        </p:spPr>
        <p:txBody>
          <a:bodyPr wrap="none" lIns="0" tIns="0" rIns="0" bIns="0" rtlCol="0" anchor="t"/>
          <a:lstStyle/>
          <a:p>
            <a:pPr marL="0" indent="0" algn="l">
              <a:lnSpc>
                <a:spcPts val="2600"/>
              </a:lnSpc>
              <a:buNone/>
            </a:pPr>
            <a:r>
              <a:rPr lang="en-US" sz="3000" u="sng" kern="0" spc="-63" dirty="0">
                <a:solidFill>
                  <a:srgbClr val="2B2E3C"/>
                </a:solidFill>
                <a:latin typeface="Bitter Medium" pitchFamily="34" charset="0"/>
                <a:ea typeface="Bitter Medium" pitchFamily="34" charset="-122"/>
                <a:cs typeface="Bitter Medium" pitchFamily="34" charset="-120"/>
              </a:rPr>
              <a:t>Prototype Creation</a:t>
            </a:r>
            <a:endParaRPr lang="en-US" sz="3000" u="sng" dirty="0"/>
          </a:p>
        </p:txBody>
      </p:sp>
      <p:sp>
        <p:nvSpPr>
          <p:cNvPr id="6" name="Text 2"/>
          <p:cNvSpPr/>
          <p:nvPr/>
        </p:nvSpPr>
        <p:spPr>
          <a:xfrm>
            <a:off x="4693104" y="1662009"/>
            <a:ext cx="9937296" cy="6379794"/>
          </a:xfrm>
          <a:prstGeom prst="rect">
            <a:avLst/>
          </a:prstGeom>
          <a:noFill/>
          <a:ln/>
        </p:spPr>
        <p:txBody>
          <a:bodyPr wrap="square" lIns="0" tIns="0" rIns="0" bIns="0" rtlCol="0" anchor="t"/>
          <a:lstStyle/>
          <a:p>
            <a:pPr algn="l">
              <a:spcBef>
                <a:spcPts val="2250"/>
              </a:spcBef>
            </a:pPr>
            <a:r>
              <a:rPr lang="en-US" sz="2100" kern="0" spc="-34" dirty="0">
                <a:solidFill>
                  <a:srgbClr val="2B2E3C"/>
                </a:solidFill>
                <a:latin typeface="Open Sans" pitchFamily="34" charset="0"/>
                <a:ea typeface="Open Sans" pitchFamily="34" charset="-122"/>
                <a:cs typeface="Open Sans" pitchFamily="34" charset="-120"/>
              </a:rPr>
              <a:t>The ideation phase leads to the development of prototypes, which are functional representations of the telemedicine platform. </a:t>
            </a:r>
            <a:r>
              <a:rPr lang="en-US" sz="2400" b="1" i="1" kern="0" spc="-34" dirty="0">
                <a:solidFill>
                  <a:srgbClr val="1B1B1B"/>
                </a:solidFill>
                <a:latin typeface="Cambria" panose="02040503050406030204" pitchFamily="18" charset="0"/>
                <a:ea typeface="Open Sans" pitchFamily="34" charset="-122"/>
                <a:cs typeface="Open Sans" pitchFamily="34" charset="-120"/>
              </a:rPr>
              <a:t> Given below are the results of a survey conducted in a hospital from February to December 2020.</a:t>
            </a:r>
            <a:endParaRPr lang="en-US" sz="2400" b="0" i="0" dirty="0">
              <a:solidFill>
                <a:srgbClr val="1B1B1B"/>
              </a:solidFill>
              <a:effectLst/>
              <a:latin typeface="Cambria" panose="02040503050406030204" pitchFamily="18" charset="0"/>
            </a:endParaRPr>
          </a:p>
          <a:p>
            <a:pPr algn="l">
              <a:spcBef>
                <a:spcPts val="2250"/>
              </a:spcBef>
            </a:pPr>
            <a:r>
              <a:rPr lang="en-US" sz="2400" b="1" i="1" dirty="0">
                <a:solidFill>
                  <a:srgbClr val="1B1B1B"/>
                </a:solidFill>
                <a:effectLst/>
                <a:latin typeface="Cambria" panose="02040503050406030204" pitchFamily="18" charset="0"/>
              </a:rPr>
              <a:t>Results:</a:t>
            </a:r>
            <a:r>
              <a:rPr lang="en-US" sz="2400" b="0" i="0" dirty="0">
                <a:solidFill>
                  <a:srgbClr val="1B1B1B"/>
                </a:solidFill>
                <a:effectLst/>
                <a:latin typeface="Cambria" panose="02040503050406030204" pitchFamily="18" charset="0"/>
              </a:rPr>
              <a:t> Response rates of patients and medical staff were 13.2% and 17.2%, respectively. More than 85% of medical staff replied that telemedicine was needed in COVID-19, whereas more than 80% of them worried about incomplete assessment and communication of medical condition. Overall satisfaction with telemedicine by medical staff was 49.7%. The strength of telephone-based telemedicine was patients' convenience (53.4%). However, incomplete assessment of patients' condition (55.0%) was its weakness.</a:t>
            </a:r>
          </a:p>
          <a:p>
            <a:pPr algn="l">
              <a:spcBef>
                <a:spcPts val="2250"/>
              </a:spcBef>
            </a:pPr>
            <a:r>
              <a:rPr lang="en-US" sz="2400" b="1" i="1" dirty="0">
                <a:solidFill>
                  <a:srgbClr val="1B1B1B"/>
                </a:solidFill>
                <a:effectLst/>
                <a:latin typeface="Cambria" panose="02040503050406030204" pitchFamily="18" charset="0"/>
              </a:rPr>
              <a:t>Conclusion:</a:t>
            </a:r>
            <a:r>
              <a:rPr lang="en-US" sz="2400" b="0" i="0" dirty="0">
                <a:solidFill>
                  <a:srgbClr val="1B1B1B"/>
                </a:solidFill>
                <a:effectLst/>
                <a:latin typeface="Cambria" panose="02040503050406030204" pitchFamily="18" charset="0"/>
              </a:rPr>
              <a:t> Satisfaction with telephone-based telemedicine by patients was significantly greater than that by medical staff. Negative views for safety and inconvenience resulted in a greater proportion of dissatisfaction among medical staff. </a:t>
            </a:r>
            <a:endParaRPr lang="en-US" sz="2100" dirty="0"/>
          </a:p>
        </p:txBody>
      </p:sp>
      <p:sp>
        <p:nvSpPr>
          <p:cNvPr id="8" name="Text 3"/>
          <p:cNvSpPr/>
          <p:nvPr/>
        </p:nvSpPr>
        <p:spPr>
          <a:xfrm>
            <a:off x="7618333" y="3695938"/>
            <a:ext cx="2664976" cy="333018"/>
          </a:xfrm>
          <a:prstGeom prst="rect">
            <a:avLst/>
          </a:prstGeom>
          <a:noFill/>
          <a:ln/>
        </p:spPr>
        <p:txBody>
          <a:bodyPr wrap="none" lIns="0" tIns="0" rIns="0" bIns="0" rtlCol="0" anchor="t"/>
          <a:lstStyle/>
          <a:p>
            <a:pPr marL="0" indent="0" algn="l">
              <a:lnSpc>
                <a:spcPts val="2600"/>
              </a:lnSpc>
              <a:buNone/>
            </a:pPr>
            <a:endParaRPr lang="en-US" sz="2050" dirty="0"/>
          </a:p>
        </p:txBody>
      </p:sp>
      <p:sp>
        <p:nvSpPr>
          <p:cNvPr id="9" name="Text 4"/>
          <p:cNvSpPr/>
          <p:nvPr/>
        </p:nvSpPr>
        <p:spPr>
          <a:xfrm>
            <a:off x="7618333" y="4156829"/>
            <a:ext cx="6265902" cy="1364456"/>
          </a:xfrm>
          <a:prstGeom prst="rect">
            <a:avLst/>
          </a:prstGeom>
          <a:noFill/>
          <a:ln/>
        </p:spPr>
        <p:txBody>
          <a:bodyPr wrap="square" lIns="0" tIns="0" rIns="0" bIns="0" rtlCol="0" anchor="t"/>
          <a:lstStyle/>
          <a:p>
            <a:pPr marL="0" indent="0" algn="l">
              <a:lnSpc>
                <a:spcPts val="2650"/>
              </a:lnSpc>
              <a:buNone/>
            </a:pPr>
            <a:endParaRPr lang="en-US" sz="1650" dirty="0"/>
          </a:p>
        </p:txBody>
      </p:sp>
      <p:sp>
        <p:nvSpPr>
          <p:cNvPr id="11" name="Text 5"/>
          <p:cNvSpPr/>
          <p:nvPr/>
        </p:nvSpPr>
        <p:spPr>
          <a:xfrm>
            <a:off x="7618333" y="5947529"/>
            <a:ext cx="3493056" cy="333018"/>
          </a:xfrm>
          <a:prstGeom prst="rect">
            <a:avLst/>
          </a:prstGeom>
          <a:noFill/>
          <a:ln/>
        </p:spPr>
        <p:txBody>
          <a:bodyPr wrap="none" lIns="0" tIns="0" rIns="0" bIns="0" rtlCol="0" anchor="t"/>
          <a:lstStyle/>
          <a:p>
            <a:pPr marL="0" indent="0" algn="l">
              <a:lnSpc>
                <a:spcPts val="2600"/>
              </a:lnSpc>
              <a:buNone/>
            </a:pPr>
            <a:endParaRPr lang="en-US" sz="2050" dirty="0"/>
          </a:p>
        </p:txBody>
      </p:sp>
      <p:sp>
        <p:nvSpPr>
          <p:cNvPr id="12" name="Text 6"/>
          <p:cNvSpPr/>
          <p:nvPr/>
        </p:nvSpPr>
        <p:spPr>
          <a:xfrm>
            <a:off x="7618333" y="6408420"/>
            <a:ext cx="6265902" cy="1023342"/>
          </a:xfrm>
          <a:prstGeom prst="rect">
            <a:avLst/>
          </a:prstGeom>
          <a:noFill/>
          <a:ln/>
        </p:spPr>
        <p:txBody>
          <a:bodyPr wrap="square" lIns="0" tIns="0" rIns="0" bIns="0" rtlCol="0" anchor="t"/>
          <a:lstStyle/>
          <a:p>
            <a:pPr marL="0" indent="0" algn="l">
              <a:lnSpc>
                <a:spcPts val="2650"/>
              </a:lnSpc>
              <a:buNone/>
            </a:pPr>
            <a:endParaRPr lang="en-US" sz="1650" dirty="0"/>
          </a:p>
        </p:txBody>
      </p:sp>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8A2364AC-EE30-28E5-EC9A-86BEF76156A6}"/>
                  </a:ext>
                </a:extLst>
              </p14:cNvPr>
              <p14:cNvContentPartPr/>
              <p14:nvPr/>
            </p14:nvContentPartPr>
            <p14:xfrm>
              <a:off x="13010558" y="7916883"/>
              <a:ext cx="1341000" cy="124920"/>
            </p14:xfrm>
          </p:contentPart>
        </mc:Choice>
        <mc:Fallback>
          <p:pic>
            <p:nvPicPr>
              <p:cNvPr id="13" name="Ink 12">
                <a:extLst>
                  <a:ext uri="{FF2B5EF4-FFF2-40B4-BE49-F238E27FC236}">
                    <a16:creationId xmlns:a16="http://schemas.microsoft.com/office/drawing/2014/main" id="{8A2364AC-EE30-28E5-EC9A-86BEF76156A6}"/>
                  </a:ext>
                </a:extLst>
              </p:cNvPr>
              <p:cNvPicPr/>
              <p:nvPr/>
            </p:nvPicPr>
            <p:blipFill>
              <a:blip r:embed="rId5"/>
              <a:stretch>
                <a:fillRect/>
              </a:stretch>
            </p:blipFill>
            <p:spPr>
              <a:xfrm>
                <a:off x="12947918" y="7854243"/>
                <a:ext cx="1466640" cy="25056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430DD5-E8AA-0F80-8746-CFC5D9E6EF32}"/>
              </a:ext>
            </a:extLst>
          </p:cNvPr>
          <p:cNvSpPr txBox="1"/>
          <p:nvPr/>
        </p:nvSpPr>
        <p:spPr>
          <a:xfrm>
            <a:off x="780585" y="936702"/>
            <a:ext cx="4850781" cy="9325630"/>
          </a:xfrm>
          <a:prstGeom prst="rect">
            <a:avLst/>
          </a:prstGeom>
          <a:noFill/>
        </p:spPr>
        <p:txBody>
          <a:bodyPr wrap="square" rtlCol="0">
            <a:spAutoFit/>
          </a:bodyPr>
          <a:lstStyle/>
          <a:p>
            <a:r>
              <a:rPr lang="en-US" sz="3000" b="1" dirty="0"/>
              <a:t>Key Areas to Test:</a:t>
            </a:r>
            <a:endParaRPr lang="en-US" sz="3000" dirty="0"/>
          </a:p>
          <a:p>
            <a:pPr>
              <a:buFont typeface="Arial" panose="020B0604020202020204" pitchFamily="34" charset="0"/>
              <a:buChar char="•"/>
            </a:pPr>
            <a:r>
              <a:rPr lang="en-US" sz="2600" b="1" dirty="0"/>
              <a:t>Platform Functionality:</a:t>
            </a:r>
            <a:r>
              <a:rPr lang="en-US" sz="2600" dirty="0"/>
              <a:t> </a:t>
            </a:r>
          </a:p>
          <a:p>
            <a:pPr marL="742950" lvl="1" indent="-285750">
              <a:buFont typeface="Arial" panose="020B0604020202020204" pitchFamily="34" charset="0"/>
              <a:buChar char="•"/>
            </a:pPr>
            <a:r>
              <a:rPr lang="en-US" sz="2600" dirty="0"/>
              <a:t>Video and audio quality</a:t>
            </a:r>
          </a:p>
          <a:p>
            <a:pPr marL="742950" lvl="1" indent="-285750">
              <a:buFont typeface="Arial" panose="020B0604020202020204" pitchFamily="34" charset="0"/>
              <a:buChar char="•"/>
            </a:pPr>
            <a:r>
              <a:rPr lang="en-US" sz="2600" dirty="0"/>
              <a:t>Screen sharing capabilities</a:t>
            </a:r>
          </a:p>
          <a:p>
            <a:pPr marL="742950" lvl="1" indent="-285750">
              <a:buFont typeface="Arial" panose="020B0604020202020204" pitchFamily="34" charset="0"/>
              <a:buChar char="•"/>
            </a:pPr>
            <a:r>
              <a:rPr lang="en-US" sz="2600" dirty="0"/>
              <a:t>Document sharing</a:t>
            </a:r>
          </a:p>
          <a:p>
            <a:pPr>
              <a:buFont typeface="Arial" panose="020B0604020202020204" pitchFamily="34" charset="0"/>
              <a:buChar char="•"/>
            </a:pPr>
            <a:r>
              <a:rPr lang="en-US" sz="2600" b="1" dirty="0"/>
              <a:t>User Interface:</a:t>
            </a:r>
            <a:r>
              <a:rPr lang="en-US" sz="2600" dirty="0"/>
              <a:t> </a:t>
            </a:r>
          </a:p>
          <a:p>
            <a:pPr marL="742950" lvl="1" indent="-285750">
              <a:buFont typeface="Arial" panose="020B0604020202020204" pitchFamily="34" charset="0"/>
              <a:buChar char="•"/>
            </a:pPr>
            <a:r>
              <a:rPr lang="en-US" sz="2600" dirty="0"/>
              <a:t>Easy navigation</a:t>
            </a:r>
          </a:p>
          <a:p>
            <a:pPr marL="742950" lvl="1" indent="-285750">
              <a:buFont typeface="Arial" panose="020B0604020202020204" pitchFamily="34" charset="0"/>
              <a:buChar char="•"/>
            </a:pPr>
            <a:r>
              <a:rPr lang="en-US" sz="2600" dirty="0"/>
              <a:t>Accessible for all users</a:t>
            </a:r>
          </a:p>
          <a:p>
            <a:pPr>
              <a:buFont typeface="Arial" panose="020B0604020202020204" pitchFamily="34" charset="0"/>
              <a:buChar char="•"/>
            </a:pPr>
            <a:r>
              <a:rPr lang="en-US" sz="2600" b="1" dirty="0"/>
              <a:t>Security and Privacy:</a:t>
            </a:r>
            <a:r>
              <a:rPr lang="en-US" sz="2600" dirty="0"/>
              <a:t> </a:t>
            </a:r>
          </a:p>
          <a:p>
            <a:pPr marL="742950" lvl="1" indent="-285750">
              <a:buFont typeface="Arial" panose="020B0604020202020204" pitchFamily="34" charset="0"/>
              <a:buChar char="•"/>
            </a:pPr>
            <a:r>
              <a:rPr lang="en-US" sz="2600" dirty="0"/>
              <a:t>Data encryption</a:t>
            </a:r>
          </a:p>
          <a:p>
            <a:pPr marL="742950" lvl="1" indent="-285750">
              <a:buFont typeface="Arial" panose="020B0604020202020204" pitchFamily="34" charset="0"/>
              <a:buChar char="•"/>
            </a:pPr>
            <a:r>
              <a:rPr lang="en-US" sz="2600" dirty="0"/>
              <a:t>Compliance with regulations</a:t>
            </a:r>
          </a:p>
          <a:p>
            <a:pPr>
              <a:buFont typeface="Arial" panose="020B0604020202020204" pitchFamily="34" charset="0"/>
              <a:buChar char="•"/>
            </a:pPr>
            <a:r>
              <a:rPr lang="en-US" sz="2600" b="1" dirty="0"/>
              <a:t>Interoperability:</a:t>
            </a:r>
            <a:r>
              <a:rPr lang="en-US" sz="2600" dirty="0"/>
              <a:t> </a:t>
            </a:r>
          </a:p>
          <a:p>
            <a:pPr marL="742950" lvl="1" indent="-285750">
              <a:buFont typeface="Arial" panose="020B0604020202020204" pitchFamily="34" charset="0"/>
              <a:buChar char="•"/>
            </a:pPr>
            <a:r>
              <a:rPr lang="en-US" sz="2600" dirty="0"/>
              <a:t>Integration with EHRs and other systems (Electronic Health Record)</a:t>
            </a:r>
          </a:p>
          <a:p>
            <a:pPr marL="742950" lvl="1" indent="-285750">
              <a:buFont typeface="Arial" panose="020B0604020202020204" pitchFamily="34" charset="0"/>
              <a:buChar char="•"/>
            </a:pPr>
            <a:r>
              <a:rPr lang="en-US" sz="2600" dirty="0"/>
              <a:t>Seamless data exchange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endParaRPr lang="en-IN" dirty="0"/>
          </a:p>
        </p:txBody>
      </p:sp>
      <p:sp>
        <p:nvSpPr>
          <p:cNvPr id="3" name="TextBox 2">
            <a:extLst>
              <a:ext uri="{FF2B5EF4-FFF2-40B4-BE49-F238E27FC236}">
                <a16:creationId xmlns:a16="http://schemas.microsoft.com/office/drawing/2014/main" id="{33368931-F67F-A324-6FC1-1F743774035F}"/>
              </a:ext>
            </a:extLst>
          </p:cNvPr>
          <p:cNvSpPr txBox="1"/>
          <p:nvPr/>
        </p:nvSpPr>
        <p:spPr>
          <a:xfrm>
            <a:off x="8654426" y="914400"/>
            <a:ext cx="5195390" cy="6832640"/>
          </a:xfrm>
          <a:prstGeom prst="rect">
            <a:avLst/>
          </a:prstGeom>
          <a:noFill/>
        </p:spPr>
        <p:txBody>
          <a:bodyPr wrap="square" rtlCol="0">
            <a:spAutoFit/>
          </a:bodyPr>
          <a:lstStyle/>
          <a:p>
            <a:r>
              <a:rPr lang="en-US" sz="3000" b="1" dirty="0"/>
              <a:t>Testing Methods:</a:t>
            </a:r>
            <a:endParaRPr lang="en-US" sz="3000" dirty="0"/>
          </a:p>
          <a:p>
            <a:pPr>
              <a:buFont typeface="Arial" panose="020B0604020202020204" pitchFamily="34" charset="0"/>
              <a:buChar char="•"/>
            </a:pPr>
            <a:r>
              <a:rPr lang="en-US" sz="2600" b="1" dirty="0"/>
              <a:t>Functional Testing:</a:t>
            </a:r>
            <a:r>
              <a:rPr lang="en-US" sz="2600" dirty="0"/>
              <a:t> </a:t>
            </a:r>
          </a:p>
          <a:p>
            <a:pPr marL="742950" lvl="1" indent="-285750">
              <a:buFont typeface="Arial" panose="020B0604020202020204" pitchFamily="34" charset="0"/>
              <a:buChar char="•"/>
            </a:pPr>
            <a:r>
              <a:rPr lang="en-US" sz="2600" dirty="0"/>
              <a:t>Test core features and functionalities</a:t>
            </a:r>
          </a:p>
          <a:p>
            <a:pPr>
              <a:buFont typeface="Arial" panose="020B0604020202020204" pitchFamily="34" charset="0"/>
              <a:buChar char="•"/>
            </a:pPr>
            <a:r>
              <a:rPr lang="en-US" sz="2600" b="1" dirty="0"/>
              <a:t>Usability Testing:</a:t>
            </a:r>
            <a:r>
              <a:rPr lang="en-US" sz="2600" dirty="0"/>
              <a:t> </a:t>
            </a:r>
          </a:p>
          <a:p>
            <a:pPr marL="742950" lvl="1" indent="-285750">
              <a:buFont typeface="Arial" panose="020B0604020202020204" pitchFamily="34" charset="0"/>
              <a:buChar char="•"/>
            </a:pPr>
            <a:r>
              <a:rPr lang="en-US" sz="2600" dirty="0"/>
              <a:t>Observe user interactions and identify pain points</a:t>
            </a:r>
          </a:p>
          <a:p>
            <a:pPr>
              <a:buFont typeface="Arial" panose="020B0604020202020204" pitchFamily="34" charset="0"/>
              <a:buChar char="•"/>
            </a:pPr>
            <a:r>
              <a:rPr lang="en-US" sz="2600" b="1" dirty="0"/>
              <a:t>Performance Testing:</a:t>
            </a:r>
            <a:r>
              <a:rPr lang="en-US" sz="2600" dirty="0"/>
              <a:t> </a:t>
            </a:r>
          </a:p>
          <a:p>
            <a:pPr marL="742950" lvl="1" indent="-285750">
              <a:buFont typeface="Arial" panose="020B0604020202020204" pitchFamily="34" charset="0"/>
              <a:buChar char="•"/>
            </a:pPr>
            <a:r>
              <a:rPr lang="en-US" sz="2600" dirty="0"/>
              <a:t>Evaluate system performance under load</a:t>
            </a:r>
          </a:p>
          <a:p>
            <a:pPr>
              <a:buFont typeface="Arial" panose="020B0604020202020204" pitchFamily="34" charset="0"/>
              <a:buChar char="•"/>
            </a:pPr>
            <a:r>
              <a:rPr lang="en-US" sz="2600" b="1" dirty="0"/>
              <a:t>Security Testing:</a:t>
            </a:r>
            <a:r>
              <a:rPr lang="en-US" sz="2600" dirty="0"/>
              <a:t> </a:t>
            </a:r>
          </a:p>
          <a:p>
            <a:pPr marL="742950" lvl="1" indent="-285750">
              <a:buFont typeface="Arial" panose="020B0604020202020204" pitchFamily="34" charset="0"/>
              <a:buChar char="•"/>
            </a:pPr>
            <a:r>
              <a:rPr lang="en-US" sz="2600" dirty="0"/>
              <a:t>Identify vulnerabilities and potential threats</a:t>
            </a:r>
          </a:p>
          <a:p>
            <a:pPr>
              <a:buFont typeface="Arial" panose="020B0604020202020204" pitchFamily="34" charset="0"/>
              <a:buChar char="•"/>
            </a:pPr>
            <a:r>
              <a:rPr lang="en-US" sz="2600" b="1" dirty="0"/>
              <a:t>Compatibility Testing:</a:t>
            </a:r>
            <a:r>
              <a:rPr lang="en-US" sz="2600" dirty="0"/>
              <a:t> </a:t>
            </a:r>
          </a:p>
          <a:p>
            <a:pPr marL="742950" lvl="1" indent="-285750">
              <a:buFont typeface="Arial" panose="020B0604020202020204" pitchFamily="34" charset="0"/>
              <a:buChar char="•"/>
            </a:pPr>
            <a:r>
              <a:rPr lang="en-US" sz="2600" dirty="0"/>
              <a:t>Ensure compatibility with different devices and browsers</a:t>
            </a:r>
          </a:p>
          <a:p>
            <a:endParaRPr lang="en-IN"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16A6EF2A-15C4-28E9-0F9A-A57245B8259E}"/>
                  </a:ext>
                </a:extLst>
              </p14:cNvPr>
              <p14:cNvContentPartPr/>
              <p14:nvPr/>
            </p14:nvContentPartPr>
            <p14:xfrm>
              <a:off x="13104158" y="7938790"/>
              <a:ext cx="1203120" cy="34560"/>
            </p14:xfrm>
          </p:contentPart>
        </mc:Choice>
        <mc:Fallback>
          <p:pic>
            <p:nvPicPr>
              <p:cNvPr id="5" name="Ink 4">
                <a:extLst>
                  <a:ext uri="{FF2B5EF4-FFF2-40B4-BE49-F238E27FC236}">
                    <a16:creationId xmlns:a16="http://schemas.microsoft.com/office/drawing/2014/main" id="{16A6EF2A-15C4-28E9-0F9A-A57245B8259E}"/>
                  </a:ext>
                </a:extLst>
              </p:cNvPr>
              <p:cNvPicPr/>
              <p:nvPr/>
            </p:nvPicPr>
            <p:blipFill>
              <a:blip r:embed="rId3"/>
              <a:stretch>
                <a:fillRect/>
              </a:stretch>
            </p:blipFill>
            <p:spPr>
              <a:xfrm>
                <a:off x="13041518" y="7876150"/>
                <a:ext cx="1328760" cy="160200"/>
              </a:xfrm>
              <a:prstGeom prst="rect">
                <a:avLst/>
              </a:prstGeom>
            </p:spPr>
          </p:pic>
        </mc:Fallback>
      </mc:AlternateContent>
      <p:grpSp>
        <p:nvGrpSpPr>
          <p:cNvPr id="8" name="Group 7">
            <a:extLst>
              <a:ext uri="{FF2B5EF4-FFF2-40B4-BE49-F238E27FC236}">
                <a16:creationId xmlns:a16="http://schemas.microsoft.com/office/drawing/2014/main" id="{E7DDCFA5-9374-7AED-1972-AD0747EADAFE}"/>
              </a:ext>
            </a:extLst>
          </p:cNvPr>
          <p:cNvGrpSpPr/>
          <p:nvPr/>
        </p:nvGrpSpPr>
        <p:grpSpPr>
          <a:xfrm>
            <a:off x="13024598" y="7917550"/>
            <a:ext cx="360" cy="360"/>
            <a:chOff x="13024598" y="7917550"/>
            <a:chExt cx="360" cy="360"/>
          </a:xfrm>
        </p:grpSpPr>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F233873A-B782-C351-8551-079D44522A08}"/>
                    </a:ext>
                  </a:extLst>
                </p14:cNvPr>
                <p14:cNvContentPartPr/>
                <p14:nvPr/>
              </p14:nvContentPartPr>
              <p14:xfrm>
                <a:off x="13024598" y="7917550"/>
                <a:ext cx="360" cy="360"/>
              </p14:xfrm>
            </p:contentPart>
          </mc:Choice>
          <mc:Fallback>
            <p:pic>
              <p:nvPicPr>
                <p:cNvPr id="6" name="Ink 5">
                  <a:extLst>
                    <a:ext uri="{FF2B5EF4-FFF2-40B4-BE49-F238E27FC236}">
                      <a16:creationId xmlns:a16="http://schemas.microsoft.com/office/drawing/2014/main" id="{F233873A-B782-C351-8551-079D44522A08}"/>
                    </a:ext>
                  </a:extLst>
                </p:cNvPr>
                <p:cNvPicPr/>
                <p:nvPr/>
              </p:nvPicPr>
              <p:blipFill>
                <a:blip r:embed="rId5"/>
                <a:stretch>
                  <a:fillRect/>
                </a:stretch>
              </p:blipFill>
              <p:spPr>
                <a:xfrm>
                  <a:off x="12961598" y="785455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80669263-9969-AA7D-E941-5DEA293F9C0C}"/>
                    </a:ext>
                  </a:extLst>
                </p14:cNvPr>
                <p14:cNvContentPartPr/>
                <p14:nvPr/>
              </p14:nvContentPartPr>
              <p14:xfrm>
                <a:off x="13024598" y="7917550"/>
                <a:ext cx="360" cy="360"/>
              </p14:xfrm>
            </p:contentPart>
          </mc:Choice>
          <mc:Fallback>
            <p:pic>
              <p:nvPicPr>
                <p:cNvPr id="7" name="Ink 6">
                  <a:extLst>
                    <a:ext uri="{FF2B5EF4-FFF2-40B4-BE49-F238E27FC236}">
                      <a16:creationId xmlns:a16="http://schemas.microsoft.com/office/drawing/2014/main" id="{80669263-9969-AA7D-E941-5DEA293F9C0C}"/>
                    </a:ext>
                  </a:extLst>
                </p:cNvPr>
                <p:cNvPicPr/>
                <p:nvPr/>
              </p:nvPicPr>
              <p:blipFill>
                <a:blip r:embed="rId5"/>
                <a:stretch>
                  <a:fillRect/>
                </a:stretch>
              </p:blipFill>
              <p:spPr>
                <a:xfrm>
                  <a:off x="12961598" y="7854550"/>
                  <a:ext cx="126000" cy="126000"/>
                </a:xfrm>
                <a:prstGeom prst="rect">
                  <a:avLst/>
                </a:prstGeom>
              </p:spPr>
            </p:pic>
          </mc:Fallback>
        </mc:AlternateContent>
      </p:grpSp>
      <p:sp>
        <p:nvSpPr>
          <p:cNvPr id="9" name="TextBox 8">
            <a:extLst>
              <a:ext uri="{FF2B5EF4-FFF2-40B4-BE49-F238E27FC236}">
                <a16:creationId xmlns:a16="http://schemas.microsoft.com/office/drawing/2014/main" id="{14330E4C-807A-ACAD-F6D9-D3EAFBBC808B}"/>
              </a:ext>
            </a:extLst>
          </p:cNvPr>
          <p:cNvSpPr txBox="1"/>
          <p:nvPr/>
        </p:nvSpPr>
        <p:spPr>
          <a:xfrm>
            <a:off x="5631366" y="121697"/>
            <a:ext cx="7660888"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TESTING</a:t>
            </a:r>
          </a:p>
        </p:txBody>
      </p:sp>
    </p:spTree>
    <p:extLst>
      <p:ext uri="{BB962C8B-B14F-4D97-AF65-F5344CB8AC3E}">
        <p14:creationId xmlns:p14="http://schemas.microsoft.com/office/powerpoint/2010/main" val="3545118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5799" y="1053822"/>
            <a:ext cx="5216366" cy="603409"/>
          </a:xfrm>
          <a:prstGeom prst="rect">
            <a:avLst/>
          </a:prstGeom>
          <a:noFill/>
          <a:ln/>
        </p:spPr>
        <p:txBody>
          <a:bodyPr wrap="none" lIns="0" tIns="0" rIns="0" bIns="0" rtlCol="0" anchor="t"/>
          <a:lstStyle/>
          <a:p>
            <a:pPr marL="0" indent="0">
              <a:lnSpc>
                <a:spcPts val="4750"/>
              </a:lnSpc>
              <a:buNone/>
            </a:pPr>
            <a:r>
              <a:rPr lang="en-US" sz="3800" kern="0" spc="-114" dirty="0">
                <a:solidFill>
                  <a:srgbClr val="2C3F42"/>
                </a:solidFill>
                <a:latin typeface="Bitter Medium" pitchFamily="34" charset="0"/>
                <a:ea typeface="Bitter Medium" pitchFamily="34" charset="-122"/>
                <a:cs typeface="Bitter Medium" pitchFamily="34" charset="-120"/>
              </a:rPr>
              <a:t>Benefits of Telemedicine</a:t>
            </a:r>
            <a:endParaRPr lang="en-US" sz="3800" dirty="0"/>
          </a:p>
        </p:txBody>
      </p:sp>
      <p:sp>
        <p:nvSpPr>
          <p:cNvPr id="4" name="Shape 1"/>
          <p:cNvSpPr/>
          <p:nvPr/>
        </p:nvSpPr>
        <p:spPr>
          <a:xfrm>
            <a:off x="675799" y="1946791"/>
            <a:ext cx="3799761" cy="2363510"/>
          </a:xfrm>
          <a:prstGeom prst="roundRect">
            <a:avLst>
              <a:gd name="adj" fmla="val 3431"/>
            </a:avLst>
          </a:prstGeom>
          <a:solidFill>
            <a:srgbClr val="FCE2CF"/>
          </a:solidFill>
          <a:ln w="7620">
            <a:solidFill>
              <a:srgbClr val="E2C8B5"/>
            </a:solidFill>
            <a:prstDash val="solid"/>
          </a:ln>
        </p:spPr>
      </p:sp>
      <p:sp>
        <p:nvSpPr>
          <p:cNvPr id="5" name="Text 2"/>
          <p:cNvSpPr/>
          <p:nvPr/>
        </p:nvSpPr>
        <p:spPr>
          <a:xfrm>
            <a:off x="876419" y="2147411"/>
            <a:ext cx="2585085" cy="301585"/>
          </a:xfrm>
          <a:prstGeom prst="rect">
            <a:avLst/>
          </a:prstGeom>
          <a:noFill/>
          <a:ln/>
        </p:spPr>
        <p:txBody>
          <a:bodyPr wrap="none" lIns="0" tIns="0" rIns="0" bIns="0" rtlCol="0" anchor="t"/>
          <a:lstStyle/>
          <a:p>
            <a:pPr marL="0" indent="0">
              <a:lnSpc>
                <a:spcPts val="2350"/>
              </a:lnSpc>
              <a:buNone/>
            </a:pPr>
            <a:r>
              <a:rPr lang="en-US" sz="1900" kern="0" spc="-57" dirty="0">
                <a:solidFill>
                  <a:srgbClr val="2B2E3C"/>
                </a:solidFill>
                <a:latin typeface="Bitter Medium" pitchFamily="34" charset="0"/>
                <a:ea typeface="Bitter Medium" pitchFamily="34" charset="-122"/>
                <a:cs typeface="Bitter Medium" pitchFamily="34" charset="-120"/>
              </a:rPr>
              <a:t>Improved Access to Care</a:t>
            </a:r>
            <a:endParaRPr lang="en-US" sz="1900" dirty="0"/>
          </a:p>
        </p:txBody>
      </p:sp>
      <p:sp>
        <p:nvSpPr>
          <p:cNvPr id="6" name="Text 3"/>
          <p:cNvSpPr/>
          <p:nvPr/>
        </p:nvSpPr>
        <p:spPr>
          <a:xfrm>
            <a:off x="876419" y="2564844"/>
            <a:ext cx="3398520" cy="926902"/>
          </a:xfrm>
          <a:prstGeom prst="rect">
            <a:avLst/>
          </a:prstGeom>
          <a:noFill/>
          <a:ln/>
        </p:spPr>
        <p:txBody>
          <a:bodyPr wrap="square" lIns="0" tIns="0" rIns="0" bIns="0" rtlCol="0" anchor="t"/>
          <a:lstStyle/>
          <a:p>
            <a:pPr marL="0" indent="0">
              <a:lnSpc>
                <a:spcPts val="2400"/>
              </a:lnSpc>
              <a:buNone/>
            </a:pPr>
            <a:r>
              <a:rPr lang="en-US" sz="1500" kern="0" spc="-30" dirty="0">
                <a:solidFill>
                  <a:srgbClr val="2B2E3C"/>
                </a:solidFill>
                <a:latin typeface="Open Sans" pitchFamily="34" charset="0"/>
                <a:ea typeface="Open Sans" pitchFamily="34" charset="-122"/>
                <a:cs typeface="Open Sans" pitchFamily="34" charset="-120"/>
              </a:rPr>
              <a:t>Telemedicine significantly enhances access to healthcare services for rural populations.</a:t>
            </a:r>
            <a:endParaRPr lang="en-US" sz="1500" dirty="0"/>
          </a:p>
        </p:txBody>
      </p:sp>
      <p:sp>
        <p:nvSpPr>
          <p:cNvPr id="7" name="Shape 4"/>
          <p:cNvSpPr/>
          <p:nvPr/>
        </p:nvSpPr>
        <p:spPr>
          <a:xfrm>
            <a:off x="4668560" y="1946791"/>
            <a:ext cx="3799761" cy="2363510"/>
          </a:xfrm>
          <a:prstGeom prst="roundRect">
            <a:avLst>
              <a:gd name="adj" fmla="val 3431"/>
            </a:avLst>
          </a:prstGeom>
          <a:solidFill>
            <a:srgbClr val="FCE2CF"/>
          </a:solidFill>
          <a:ln w="7620">
            <a:solidFill>
              <a:srgbClr val="E2C8B5"/>
            </a:solidFill>
            <a:prstDash val="solid"/>
          </a:ln>
        </p:spPr>
      </p:sp>
      <p:sp>
        <p:nvSpPr>
          <p:cNvPr id="8" name="Text 5"/>
          <p:cNvSpPr/>
          <p:nvPr/>
        </p:nvSpPr>
        <p:spPr>
          <a:xfrm>
            <a:off x="4869180" y="2147411"/>
            <a:ext cx="2751534" cy="301585"/>
          </a:xfrm>
          <a:prstGeom prst="rect">
            <a:avLst/>
          </a:prstGeom>
          <a:noFill/>
          <a:ln/>
        </p:spPr>
        <p:txBody>
          <a:bodyPr wrap="none" lIns="0" tIns="0" rIns="0" bIns="0" rtlCol="0" anchor="t"/>
          <a:lstStyle/>
          <a:p>
            <a:pPr marL="0" indent="0">
              <a:lnSpc>
                <a:spcPts val="2350"/>
              </a:lnSpc>
              <a:buNone/>
            </a:pPr>
            <a:r>
              <a:rPr lang="en-US" sz="1900" kern="0" spc="-57" dirty="0">
                <a:solidFill>
                  <a:srgbClr val="2B2E3C"/>
                </a:solidFill>
                <a:latin typeface="Bitter Medium" pitchFamily="34" charset="0"/>
                <a:ea typeface="Bitter Medium" pitchFamily="34" charset="-122"/>
                <a:cs typeface="Bitter Medium" pitchFamily="34" charset="-120"/>
              </a:rPr>
              <a:t>Reduced Healthcare Costs</a:t>
            </a:r>
            <a:endParaRPr lang="en-US" sz="1900" dirty="0"/>
          </a:p>
        </p:txBody>
      </p:sp>
      <p:sp>
        <p:nvSpPr>
          <p:cNvPr id="9" name="Text 6"/>
          <p:cNvSpPr/>
          <p:nvPr/>
        </p:nvSpPr>
        <p:spPr>
          <a:xfrm>
            <a:off x="4869180" y="2564844"/>
            <a:ext cx="3398520" cy="1544836"/>
          </a:xfrm>
          <a:prstGeom prst="rect">
            <a:avLst/>
          </a:prstGeom>
          <a:noFill/>
          <a:ln/>
        </p:spPr>
        <p:txBody>
          <a:bodyPr wrap="square" lIns="0" tIns="0" rIns="0" bIns="0" rtlCol="0" anchor="t"/>
          <a:lstStyle/>
          <a:p>
            <a:pPr marL="0" indent="0">
              <a:lnSpc>
                <a:spcPts val="2400"/>
              </a:lnSpc>
              <a:buNone/>
            </a:pPr>
            <a:r>
              <a:rPr lang="en-US" sz="1500" kern="0" spc="-30" dirty="0">
                <a:solidFill>
                  <a:srgbClr val="2B2E3C"/>
                </a:solidFill>
                <a:latin typeface="Open Sans" pitchFamily="34" charset="0"/>
                <a:ea typeface="Open Sans" pitchFamily="34" charset="-122"/>
                <a:cs typeface="Open Sans" pitchFamily="34" charset="-120"/>
              </a:rPr>
              <a:t>For both patients and providers, telemedicine reduces travel expenses, wait times, and the need for unnecessary hospital visits, leading to lower overall healthcare costs.</a:t>
            </a:r>
            <a:endParaRPr lang="en-US" sz="1500" dirty="0"/>
          </a:p>
        </p:txBody>
      </p:sp>
      <p:sp>
        <p:nvSpPr>
          <p:cNvPr id="10" name="Shape 7"/>
          <p:cNvSpPr/>
          <p:nvPr/>
        </p:nvSpPr>
        <p:spPr>
          <a:xfrm>
            <a:off x="675799" y="4503301"/>
            <a:ext cx="3799761" cy="2672477"/>
          </a:xfrm>
          <a:prstGeom prst="roundRect">
            <a:avLst>
              <a:gd name="adj" fmla="val 3035"/>
            </a:avLst>
          </a:prstGeom>
          <a:solidFill>
            <a:srgbClr val="FCE2CF"/>
          </a:solidFill>
          <a:ln w="7620">
            <a:solidFill>
              <a:srgbClr val="E2C8B5"/>
            </a:solidFill>
            <a:prstDash val="solid"/>
          </a:ln>
        </p:spPr>
      </p:sp>
      <p:sp>
        <p:nvSpPr>
          <p:cNvPr id="11" name="Text 8"/>
          <p:cNvSpPr/>
          <p:nvPr/>
        </p:nvSpPr>
        <p:spPr>
          <a:xfrm>
            <a:off x="876419" y="4703921"/>
            <a:ext cx="3278148" cy="301585"/>
          </a:xfrm>
          <a:prstGeom prst="rect">
            <a:avLst/>
          </a:prstGeom>
          <a:noFill/>
          <a:ln/>
        </p:spPr>
        <p:txBody>
          <a:bodyPr wrap="none" lIns="0" tIns="0" rIns="0" bIns="0" rtlCol="0" anchor="t"/>
          <a:lstStyle/>
          <a:p>
            <a:pPr marL="0" indent="0">
              <a:lnSpc>
                <a:spcPts val="2350"/>
              </a:lnSpc>
              <a:buNone/>
            </a:pPr>
            <a:r>
              <a:rPr lang="en-US" sz="1900" kern="0" spc="-57" dirty="0">
                <a:solidFill>
                  <a:srgbClr val="2B2E3C"/>
                </a:solidFill>
                <a:latin typeface="Bitter Medium" pitchFamily="34" charset="0"/>
                <a:ea typeface="Bitter Medium" pitchFamily="34" charset="-122"/>
                <a:cs typeface="Bitter Medium" pitchFamily="34" charset="-120"/>
              </a:rPr>
              <a:t>Enhanced Patient Engagement</a:t>
            </a:r>
            <a:endParaRPr lang="en-US" sz="1900" dirty="0"/>
          </a:p>
        </p:txBody>
      </p:sp>
      <p:sp>
        <p:nvSpPr>
          <p:cNvPr id="12" name="Text 9"/>
          <p:cNvSpPr/>
          <p:nvPr/>
        </p:nvSpPr>
        <p:spPr>
          <a:xfrm>
            <a:off x="876419" y="5121354"/>
            <a:ext cx="3398520" cy="1853803"/>
          </a:xfrm>
          <a:prstGeom prst="rect">
            <a:avLst/>
          </a:prstGeom>
          <a:noFill/>
          <a:ln/>
        </p:spPr>
        <p:txBody>
          <a:bodyPr wrap="square" lIns="0" tIns="0" rIns="0" bIns="0" rtlCol="0" anchor="t"/>
          <a:lstStyle/>
          <a:p>
            <a:pPr marL="0" indent="0">
              <a:lnSpc>
                <a:spcPts val="2400"/>
              </a:lnSpc>
              <a:buNone/>
            </a:pPr>
            <a:r>
              <a:rPr lang="en-US" sz="1500" kern="0" spc="-30" dirty="0">
                <a:solidFill>
                  <a:srgbClr val="2B2E3C"/>
                </a:solidFill>
                <a:latin typeface="Open Sans" pitchFamily="34" charset="0"/>
                <a:ea typeface="Open Sans" pitchFamily="34" charset="-122"/>
                <a:cs typeface="Open Sans" pitchFamily="34" charset="-120"/>
              </a:rPr>
              <a:t>Telemedicine promotes greater patient engagement by facilitating easier access to consultations, providing convenient appointment scheduling, and offering personalized health information.</a:t>
            </a:r>
            <a:endParaRPr lang="en-US" sz="1500" dirty="0"/>
          </a:p>
        </p:txBody>
      </p:sp>
      <p:sp>
        <p:nvSpPr>
          <p:cNvPr id="13" name="Shape 10"/>
          <p:cNvSpPr/>
          <p:nvPr/>
        </p:nvSpPr>
        <p:spPr>
          <a:xfrm>
            <a:off x="4668560" y="4503301"/>
            <a:ext cx="3799761" cy="2672477"/>
          </a:xfrm>
          <a:prstGeom prst="roundRect">
            <a:avLst>
              <a:gd name="adj" fmla="val 3035"/>
            </a:avLst>
          </a:prstGeom>
          <a:solidFill>
            <a:srgbClr val="FCE2CF"/>
          </a:solidFill>
          <a:ln w="7620">
            <a:solidFill>
              <a:srgbClr val="E2C8B5"/>
            </a:solidFill>
            <a:prstDash val="solid"/>
          </a:ln>
        </p:spPr>
      </p:sp>
      <p:sp>
        <p:nvSpPr>
          <p:cNvPr id="14" name="Text 11"/>
          <p:cNvSpPr/>
          <p:nvPr/>
        </p:nvSpPr>
        <p:spPr>
          <a:xfrm>
            <a:off x="4869180" y="4703921"/>
            <a:ext cx="2930009" cy="301585"/>
          </a:xfrm>
          <a:prstGeom prst="rect">
            <a:avLst/>
          </a:prstGeom>
          <a:noFill/>
          <a:ln/>
        </p:spPr>
        <p:txBody>
          <a:bodyPr wrap="none" lIns="0" tIns="0" rIns="0" bIns="0" rtlCol="0" anchor="t"/>
          <a:lstStyle/>
          <a:p>
            <a:pPr marL="0" indent="0">
              <a:lnSpc>
                <a:spcPts val="2350"/>
              </a:lnSpc>
              <a:buNone/>
            </a:pPr>
            <a:r>
              <a:rPr lang="en-US" sz="1900" kern="0" spc="-57" dirty="0">
                <a:solidFill>
                  <a:srgbClr val="2B2E3C"/>
                </a:solidFill>
                <a:latin typeface="Bitter Medium" pitchFamily="34" charset="0"/>
                <a:ea typeface="Bitter Medium" pitchFamily="34" charset="-122"/>
                <a:cs typeface="Bitter Medium" pitchFamily="34" charset="-120"/>
              </a:rPr>
              <a:t>Improved Health Outcomes</a:t>
            </a:r>
            <a:endParaRPr lang="en-US" sz="1900" dirty="0"/>
          </a:p>
        </p:txBody>
      </p:sp>
      <p:sp>
        <p:nvSpPr>
          <p:cNvPr id="15" name="Text 12"/>
          <p:cNvSpPr/>
          <p:nvPr/>
        </p:nvSpPr>
        <p:spPr>
          <a:xfrm>
            <a:off x="4869180" y="5121354"/>
            <a:ext cx="3398520" cy="1853803"/>
          </a:xfrm>
          <a:prstGeom prst="rect">
            <a:avLst/>
          </a:prstGeom>
          <a:noFill/>
          <a:ln/>
        </p:spPr>
        <p:txBody>
          <a:bodyPr wrap="square" lIns="0" tIns="0" rIns="0" bIns="0" rtlCol="0" anchor="t"/>
          <a:lstStyle/>
          <a:p>
            <a:pPr marL="0" indent="0">
              <a:lnSpc>
                <a:spcPts val="2400"/>
              </a:lnSpc>
              <a:buNone/>
            </a:pPr>
            <a:r>
              <a:rPr lang="en-US" sz="1500" kern="0" spc="-30" dirty="0">
                <a:solidFill>
                  <a:srgbClr val="2B2E3C"/>
                </a:solidFill>
                <a:latin typeface="Open Sans" pitchFamily="34" charset="0"/>
                <a:ea typeface="Open Sans" pitchFamily="34" charset="-122"/>
                <a:cs typeface="Open Sans" pitchFamily="34" charset="-120"/>
              </a:rPr>
              <a:t>By facilitating regular check-ups and providing remote monitoring for chronic conditions, telemedicine leads to early detection, timely intervention, and ultimately improved health outcomes for patients.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9020" y="1068943"/>
            <a:ext cx="7685961" cy="1301829"/>
          </a:xfrm>
          <a:prstGeom prst="rect">
            <a:avLst/>
          </a:prstGeom>
          <a:noFill/>
          <a:ln/>
        </p:spPr>
        <p:txBody>
          <a:bodyPr wrap="square" lIns="0" tIns="0" rIns="0" bIns="0" rtlCol="0" anchor="t"/>
          <a:lstStyle/>
          <a:p>
            <a:pPr marL="0" indent="0">
              <a:lnSpc>
                <a:spcPts val="5100"/>
              </a:lnSpc>
              <a:buNone/>
            </a:pPr>
            <a:r>
              <a:rPr lang="en-US" sz="4100" kern="0" spc="-123" dirty="0">
                <a:solidFill>
                  <a:srgbClr val="2C3F42"/>
                </a:solidFill>
                <a:latin typeface="Bitter Medium" pitchFamily="34" charset="0"/>
                <a:ea typeface="Bitter Medium" pitchFamily="34" charset="-122"/>
                <a:cs typeface="Bitter Medium" pitchFamily="34" charset="-120"/>
              </a:rPr>
              <a:t>Challenges of Telemedicine Implementation</a:t>
            </a:r>
            <a:endParaRPr lang="en-US" sz="4100" dirty="0"/>
          </a:p>
        </p:txBody>
      </p:sp>
      <p:sp>
        <p:nvSpPr>
          <p:cNvPr id="4" name="Shape 1"/>
          <p:cNvSpPr/>
          <p:nvPr/>
        </p:nvSpPr>
        <p:spPr>
          <a:xfrm>
            <a:off x="729020" y="2683192"/>
            <a:ext cx="7685961" cy="4477464"/>
          </a:xfrm>
          <a:prstGeom prst="roundRect">
            <a:avLst>
              <a:gd name="adj" fmla="val 1954"/>
            </a:avLst>
          </a:prstGeom>
          <a:noFill/>
          <a:ln w="7620">
            <a:solidFill>
              <a:srgbClr val="000000">
                <a:alpha val="8000"/>
              </a:srgbClr>
            </a:solidFill>
            <a:prstDash val="solid"/>
          </a:ln>
        </p:spPr>
      </p:sp>
      <p:sp>
        <p:nvSpPr>
          <p:cNvPr id="5" name="Shape 2"/>
          <p:cNvSpPr/>
          <p:nvPr/>
        </p:nvSpPr>
        <p:spPr>
          <a:xfrm>
            <a:off x="736640" y="2690813"/>
            <a:ext cx="7670721" cy="1598533"/>
          </a:xfrm>
          <a:prstGeom prst="rect">
            <a:avLst/>
          </a:prstGeom>
          <a:solidFill>
            <a:srgbClr val="FFFFFF">
              <a:alpha val="4000"/>
            </a:srgbClr>
          </a:solidFill>
          <a:ln/>
        </p:spPr>
      </p:sp>
      <p:sp>
        <p:nvSpPr>
          <p:cNvPr id="6" name="Text 3"/>
          <p:cNvSpPr/>
          <p:nvPr/>
        </p:nvSpPr>
        <p:spPr>
          <a:xfrm>
            <a:off x="944880" y="2823329"/>
            <a:ext cx="3415070" cy="333375"/>
          </a:xfrm>
          <a:prstGeom prst="rect">
            <a:avLst/>
          </a:prstGeom>
          <a:noFill/>
          <a:ln/>
        </p:spPr>
        <p:txBody>
          <a:bodyPr wrap="none" lIns="0" tIns="0" rIns="0" bIns="0" rtlCol="0" anchor="t"/>
          <a:lstStyle/>
          <a:p>
            <a:pPr marL="0" indent="0">
              <a:lnSpc>
                <a:spcPts val="2600"/>
              </a:lnSpc>
              <a:buNone/>
            </a:pPr>
            <a:r>
              <a:rPr lang="en-US" sz="1600" kern="0" spc="-33" dirty="0">
                <a:solidFill>
                  <a:srgbClr val="2B2E3C"/>
                </a:solidFill>
                <a:latin typeface="Open Sans" pitchFamily="34" charset="0"/>
                <a:ea typeface="Open Sans" pitchFamily="34" charset="-122"/>
                <a:cs typeface="Open Sans" pitchFamily="34" charset="-120"/>
              </a:rPr>
              <a:t>Technological Barriers</a:t>
            </a:r>
            <a:endParaRPr lang="en-US" sz="1600" dirty="0"/>
          </a:p>
        </p:txBody>
      </p:sp>
      <p:sp>
        <p:nvSpPr>
          <p:cNvPr id="7" name="Text 4"/>
          <p:cNvSpPr/>
          <p:nvPr/>
        </p:nvSpPr>
        <p:spPr>
          <a:xfrm>
            <a:off x="4784050" y="2823329"/>
            <a:ext cx="3415070" cy="1333500"/>
          </a:xfrm>
          <a:prstGeom prst="rect">
            <a:avLst/>
          </a:prstGeom>
          <a:noFill/>
          <a:ln/>
        </p:spPr>
        <p:txBody>
          <a:bodyPr wrap="square" lIns="0" tIns="0" rIns="0" bIns="0" rtlCol="0" anchor="t"/>
          <a:lstStyle/>
          <a:p>
            <a:pPr marL="0" indent="0">
              <a:lnSpc>
                <a:spcPts val="2600"/>
              </a:lnSpc>
              <a:buNone/>
            </a:pPr>
            <a:r>
              <a:rPr lang="en-US" sz="1600" kern="0" spc="-33" dirty="0">
                <a:solidFill>
                  <a:srgbClr val="2B2E3C"/>
                </a:solidFill>
                <a:latin typeface="Open Sans" pitchFamily="34" charset="0"/>
                <a:ea typeface="Open Sans" pitchFamily="34" charset="-122"/>
                <a:cs typeface="Open Sans" pitchFamily="34" charset="-120"/>
              </a:rPr>
              <a:t>Reliable internet connectivity is essential for effective telemedicine. Addressing connectivity issues in rural areas is crucial.</a:t>
            </a:r>
            <a:endParaRPr lang="en-US" sz="1600" dirty="0"/>
          </a:p>
        </p:txBody>
      </p:sp>
      <p:sp>
        <p:nvSpPr>
          <p:cNvPr id="8" name="Shape 5"/>
          <p:cNvSpPr/>
          <p:nvPr/>
        </p:nvSpPr>
        <p:spPr>
          <a:xfrm>
            <a:off x="736640" y="4289346"/>
            <a:ext cx="7670721" cy="1265158"/>
          </a:xfrm>
          <a:prstGeom prst="rect">
            <a:avLst/>
          </a:prstGeom>
          <a:solidFill>
            <a:srgbClr val="000000">
              <a:alpha val="4000"/>
            </a:srgbClr>
          </a:solidFill>
          <a:ln/>
        </p:spPr>
      </p:sp>
      <p:sp>
        <p:nvSpPr>
          <p:cNvPr id="9" name="Text 6"/>
          <p:cNvSpPr/>
          <p:nvPr/>
        </p:nvSpPr>
        <p:spPr>
          <a:xfrm>
            <a:off x="944880" y="4421862"/>
            <a:ext cx="3415070" cy="333375"/>
          </a:xfrm>
          <a:prstGeom prst="rect">
            <a:avLst/>
          </a:prstGeom>
          <a:noFill/>
          <a:ln/>
        </p:spPr>
        <p:txBody>
          <a:bodyPr wrap="none" lIns="0" tIns="0" rIns="0" bIns="0" rtlCol="0" anchor="t"/>
          <a:lstStyle/>
          <a:p>
            <a:pPr marL="0" indent="0">
              <a:lnSpc>
                <a:spcPts val="2600"/>
              </a:lnSpc>
              <a:buNone/>
            </a:pPr>
            <a:r>
              <a:rPr lang="en-US" sz="1600" kern="0" spc="-33" dirty="0">
                <a:solidFill>
                  <a:srgbClr val="2B2E3C"/>
                </a:solidFill>
                <a:latin typeface="Open Sans" pitchFamily="34" charset="0"/>
                <a:ea typeface="Open Sans" pitchFamily="34" charset="-122"/>
                <a:cs typeface="Open Sans" pitchFamily="34" charset="-120"/>
              </a:rPr>
              <a:t>Privacy and Security Concerns</a:t>
            </a:r>
            <a:endParaRPr lang="en-US" sz="1600" dirty="0"/>
          </a:p>
        </p:txBody>
      </p:sp>
      <p:sp>
        <p:nvSpPr>
          <p:cNvPr id="10" name="Text 7"/>
          <p:cNvSpPr/>
          <p:nvPr/>
        </p:nvSpPr>
        <p:spPr>
          <a:xfrm>
            <a:off x="4784050" y="4421862"/>
            <a:ext cx="3415070" cy="1000125"/>
          </a:xfrm>
          <a:prstGeom prst="rect">
            <a:avLst/>
          </a:prstGeom>
          <a:noFill/>
          <a:ln/>
        </p:spPr>
        <p:txBody>
          <a:bodyPr wrap="square" lIns="0" tIns="0" rIns="0" bIns="0" rtlCol="0" anchor="t"/>
          <a:lstStyle/>
          <a:p>
            <a:pPr marL="0" indent="0">
              <a:lnSpc>
                <a:spcPts val="2600"/>
              </a:lnSpc>
              <a:buNone/>
            </a:pPr>
            <a:r>
              <a:rPr lang="en-US" sz="1600" kern="0" spc="-33" dirty="0">
                <a:solidFill>
                  <a:srgbClr val="2B2E3C"/>
                </a:solidFill>
                <a:latin typeface="Open Sans" pitchFamily="34" charset="0"/>
                <a:ea typeface="Open Sans" pitchFamily="34" charset="-122"/>
                <a:cs typeface="Open Sans" pitchFamily="34" charset="-120"/>
              </a:rPr>
              <a:t>Protecting sensitive patient data is paramount. security measures and regulations are essential.</a:t>
            </a:r>
            <a:endParaRPr lang="en-US" sz="1600" dirty="0"/>
          </a:p>
        </p:txBody>
      </p:sp>
      <p:sp>
        <p:nvSpPr>
          <p:cNvPr id="11" name="Shape 8"/>
          <p:cNvSpPr/>
          <p:nvPr/>
        </p:nvSpPr>
        <p:spPr>
          <a:xfrm>
            <a:off x="736640" y="5554504"/>
            <a:ext cx="7670721" cy="1598533"/>
          </a:xfrm>
          <a:prstGeom prst="rect">
            <a:avLst/>
          </a:prstGeom>
          <a:solidFill>
            <a:srgbClr val="FFFFFF">
              <a:alpha val="4000"/>
            </a:srgbClr>
          </a:solidFill>
          <a:ln/>
        </p:spPr>
      </p:sp>
      <p:sp>
        <p:nvSpPr>
          <p:cNvPr id="12" name="Text 9"/>
          <p:cNvSpPr/>
          <p:nvPr/>
        </p:nvSpPr>
        <p:spPr>
          <a:xfrm>
            <a:off x="944880" y="5687020"/>
            <a:ext cx="3415070" cy="333375"/>
          </a:xfrm>
          <a:prstGeom prst="rect">
            <a:avLst/>
          </a:prstGeom>
          <a:noFill/>
          <a:ln/>
        </p:spPr>
        <p:txBody>
          <a:bodyPr wrap="none" lIns="0" tIns="0" rIns="0" bIns="0" rtlCol="0" anchor="t"/>
          <a:lstStyle/>
          <a:p>
            <a:pPr marL="0" indent="0">
              <a:lnSpc>
                <a:spcPts val="2600"/>
              </a:lnSpc>
              <a:buNone/>
            </a:pPr>
            <a:r>
              <a:rPr lang="en-US" sz="1600" kern="0" spc="-33" dirty="0">
                <a:solidFill>
                  <a:srgbClr val="2B2E3C"/>
                </a:solidFill>
                <a:latin typeface="Open Sans" pitchFamily="34" charset="0"/>
                <a:ea typeface="Open Sans" pitchFamily="34" charset="-122"/>
                <a:cs typeface="Open Sans" pitchFamily="34" charset="-120"/>
              </a:rPr>
              <a:t>Lack of Standardized Protocols</a:t>
            </a:r>
            <a:endParaRPr lang="en-US" sz="1600" dirty="0"/>
          </a:p>
        </p:txBody>
      </p:sp>
      <p:sp>
        <p:nvSpPr>
          <p:cNvPr id="13" name="Text 10"/>
          <p:cNvSpPr/>
          <p:nvPr/>
        </p:nvSpPr>
        <p:spPr>
          <a:xfrm>
            <a:off x="4784050" y="5687020"/>
            <a:ext cx="3415070" cy="1333500"/>
          </a:xfrm>
          <a:prstGeom prst="rect">
            <a:avLst/>
          </a:prstGeom>
          <a:noFill/>
          <a:ln/>
        </p:spPr>
        <p:txBody>
          <a:bodyPr wrap="square" lIns="0" tIns="0" rIns="0" bIns="0" rtlCol="0" anchor="t"/>
          <a:lstStyle/>
          <a:p>
            <a:pPr marL="0" indent="0">
              <a:lnSpc>
                <a:spcPts val="2600"/>
              </a:lnSpc>
              <a:buNone/>
            </a:pPr>
            <a:r>
              <a:rPr lang="en-US" sz="1600" kern="0" spc="-33" dirty="0">
                <a:solidFill>
                  <a:srgbClr val="2B2E3C"/>
                </a:solidFill>
                <a:latin typeface="Open Sans" pitchFamily="34" charset="0"/>
                <a:ea typeface="Open Sans" pitchFamily="34" charset="-122"/>
                <a:cs typeface="Open Sans" pitchFamily="34" charset="-120"/>
              </a:rPr>
              <a:t>Developing clear and standardized protocols for telehealth practices is necessary to ensure consistency and quality of care.</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TotalTime>
  <Words>911</Words>
  <Application>Microsoft Office PowerPoint</Application>
  <PresentationFormat>Custom</PresentationFormat>
  <Paragraphs>112</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Open Sans</vt:lpstr>
      <vt:lpstr>Times New Roman</vt:lpstr>
      <vt:lpstr>Cambria</vt:lpstr>
      <vt:lpstr>Bitter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Mibin Benny</cp:lastModifiedBy>
  <cp:revision>2</cp:revision>
  <dcterms:created xsi:type="dcterms:W3CDTF">2024-11-28T12:31:28Z</dcterms:created>
  <dcterms:modified xsi:type="dcterms:W3CDTF">2024-11-29T15:42:56Z</dcterms:modified>
</cp:coreProperties>
</file>